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5" r:id="rId1"/>
  </p:sldMasterIdLst>
  <p:sldIdLst>
    <p:sldId id="256" r:id="rId2"/>
    <p:sldId id="257" r:id="rId3"/>
    <p:sldId id="323" r:id="rId4"/>
    <p:sldId id="259" r:id="rId5"/>
    <p:sldId id="260" r:id="rId6"/>
    <p:sldId id="321" r:id="rId7"/>
    <p:sldId id="325" r:id="rId8"/>
    <p:sldId id="326" r:id="rId9"/>
    <p:sldId id="324" r:id="rId10"/>
    <p:sldId id="261" r:id="rId11"/>
    <p:sldId id="327" r:id="rId12"/>
    <p:sldId id="328" r:id="rId13"/>
    <p:sldId id="329" r:id="rId14"/>
    <p:sldId id="330" r:id="rId15"/>
    <p:sldId id="331" r:id="rId16"/>
    <p:sldId id="332" r:id="rId17"/>
    <p:sldId id="333" r:id="rId18"/>
    <p:sldId id="335" r:id="rId19"/>
    <p:sldId id="262" r:id="rId20"/>
    <p:sldId id="309" r:id="rId21"/>
    <p:sldId id="268" r:id="rId22"/>
    <p:sldId id="337" r:id="rId23"/>
    <p:sldId id="374" r:id="rId24"/>
    <p:sldId id="338" r:id="rId25"/>
    <p:sldId id="341" r:id="rId26"/>
    <p:sldId id="342" r:id="rId27"/>
    <p:sldId id="343" r:id="rId28"/>
    <p:sldId id="345" r:id="rId29"/>
    <p:sldId id="346" r:id="rId30"/>
    <p:sldId id="347" r:id="rId31"/>
    <p:sldId id="348" r:id="rId32"/>
    <p:sldId id="349" r:id="rId33"/>
    <p:sldId id="350" r:id="rId34"/>
    <p:sldId id="352" r:id="rId35"/>
    <p:sldId id="353" r:id="rId36"/>
    <p:sldId id="354" r:id="rId37"/>
    <p:sldId id="355" r:id="rId38"/>
    <p:sldId id="356" r:id="rId39"/>
    <p:sldId id="363" r:id="rId40"/>
    <p:sldId id="358" r:id="rId41"/>
    <p:sldId id="359" r:id="rId42"/>
    <p:sldId id="360" r:id="rId43"/>
    <p:sldId id="375" r:id="rId44"/>
    <p:sldId id="361" r:id="rId45"/>
    <p:sldId id="362" r:id="rId46"/>
    <p:sldId id="365" r:id="rId47"/>
    <p:sldId id="334" r:id="rId48"/>
    <p:sldId id="366" r:id="rId49"/>
    <p:sldId id="367" r:id="rId50"/>
    <p:sldId id="368" r:id="rId51"/>
    <p:sldId id="369" r:id="rId52"/>
    <p:sldId id="370" r:id="rId53"/>
    <p:sldId id="371" r:id="rId54"/>
    <p:sldId id="373" r:id="rId55"/>
    <p:sldId id="310" r:id="rId56"/>
    <p:sldId id="311" r:id="rId57"/>
    <p:sldId id="312" r:id="rId58"/>
    <p:sldId id="313" r:id="rId59"/>
    <p:sldId id="269" r:id="rId60"/>
    <p:sldId id="270" r:id="rId61"/>
    <p:sldId id="271" r:id="rId62"/>
    <p:sldId id="272" r:id="rId63"/>
    <p:sldId id="308" r:id="rId64"/>
    <p:sldId id="318" r:id="rId65"/>
    <p:sldId id="322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44" autoAdjust="0"/>
    <p:restoredTop sz="94660"/>
  </p:normalViewPr>
  <p:slideViewPr>
    <p:cSldViewPr snapToGrid="0">
      <p:cViewPr varScale="1">
        <p:scale>
          <a:sx n="73" d="100"/>
          <a:sy n="73" d="100"/>
        </p:scale>
        <p:origin x="5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18A55D-CCF9-44F7-BA7A-7A16B52B42C4}" type="doc">
      <dgm:prSet loTypeId="urn:microsoft.com/office/officeart/2005/8/layout/pyramid1" loCatId="pyramid" qsTypeId="urn:microsoft.com/office/officeart/2005/8/quickstyle/simple1" qsCatId="simple" csTypeId="urn:microsoft.com/office/officeart/2005/8/colors/accent5_3" csCatId="accent5" phldr="1"/>
      <dgm:spPr/>
    </dgm:pt>
    <dgm:pt modelId="{52A162C8-6368-472C-850F-0321593DB2F0}">
      <dgm:prSet phldrT="[Metin]" custT="1"/>
      <dgm:spPr/>
      <dgm:t>
        <a:bodyPr/>
        <a:lstStyle/>
        <a:p>
          <a:r>
            <a:rPr lang="tr-TR" sz="2000" dirty="0" smtClean="0"/>
            <a:t>Bilgelik</a:t>
          </a:r>
          <a:r>
            <a:rPr lang="tr-TR" sz="1400" dirty="0" smtClean="0"/>
            <a:t/>
          </a:r>
          <a:br>
            <a:rPr lang="tr-TR" sz="1400" dirty="0" smtClean="0"/>
          </a:br>
          <a:r>
            <a:rPr lang="tr-TR" sz="1400" dirty="0" smtClean="0"/>
            <a:t>(Bilginin nasıl kullanılacağı, bütünü ilişkilendirme)</a:t>
          </a:r>
          <a:endParaRPr lang="tr-TR" sz="1400" dirty="0"/>
        </a:p>
      </dgm:t>
    </dgm:pt>
    <dgm:pt modelId="{AFD774CD-79B5-40D5-A9BE-9AA66E5B1484}" type="parTrans" cxnId="{B57A2757-F588-4EEA-8919-F96F1B339476}">
      <dgm:prSet/>
      <dgm:spPr/>
      <dgm:t>
        <a:bodyPr/>
        <a:lstStyle/>
        <a:p>
          <a:endParaRPr lang="tr-TR"/>
        </a:p>
      </dgm:t>
    </dgm:pt>
    <dgm:pt modelId="{FB38AB9D-D169-4B91-953A-0DE360E91CA4}" type="sibTrans" cxnId="{B57A2757-F588-4EEA-8919-F96F1B339476}">
      <dgm:prSet/>
      <dgm:spPr/>
      <dgm:t>
        <a:bodyPr/>
        <a:lstStyle/>
        <a:p>
          <a:endParaRPr lang="tr-TR"/>
        </a:p>
      </dgm:t>
    </dgm:pt>
    <dgm:pt modelId="{AB7E03E7-11B3-4ADD-9292-A313064E9B9C}">
      <dgm:prSet phldrT="[Metin]" custT="1"/>
      <dgm:spPr/>
      <dgm:t>
        <a:bodyPr/>
        <a:lstStyle/>
        <a:p>
          <a:r>
            <a:rPr lang="tr-TR" sz="2400" dirty="0" smtClean="0"/>
            <a:t>Bilgi</a:t>
          </a:r>
          <a:br>
            <a:rPr lang="tr-TR" sz="2400" dirty="0" smtClean="0"/>
          </a:br>
          <a:r>
            <a:rPr lang="tr-TR" sz="1600" dirty="0" smtClean="0"/>
            <a:t>(İçselleştirilmiş, öznel, bütünü oluşturma) </a:t>
          </a:r>
          <a:endParaRPr lang="tr-TR" sz="1600" dirty="0"/>
        </a:p>
      </dgm:t>
    </dgm:pt>
    <dgm:pt modelId="{3AD09955-5FE3-40D4-A82B-46BEB31389B4}" type="parTrans" cxnId="{BC9A66E9-20F6-4D92-8518-09D62A0A64D5}">
      <dgm:prSet/>
      <dgm:spPr/>
      <dgm:t>
        <a:bodyPr/>
        <a:lstStyle/>
        <a:p>
          <a:endParaRPr lang="tr-TR"/>
        </a:p>
      </dgm:t>
    </dgm:pt>
    <dgm:pt modelId="{70F4C94D-1635-4D3B-ACEF-8A539C4B80C7}" type="sibTrans" cxnId="{BC9A66E9-20F6-4D92-8518-09D62A0A64D5}">
      <dgm:prSet/>
      <dgm:spPr/>
      <dgm:t>
        <a:bodyPr/>
        <a:lstStyle/>
        <a:p>
          <a:endParaRPr lang="tr-TR"/>
        </a:p>
      </dgm:t>
    </dgm:pt>
    <dgm:pt modelId="{6688E163-A45A-4C35-9327-C81A6440E729}">
      <dgm:prSet phldrT="[Metin]" custT="1"/>
      <dgm:spPr/>
      <dgm:t>
        <a:bodyPr/>
        <a:lstStyle/>
        <a:p>
          <a:r>
            <a:rPr lang="tr-TR" sz="2900" dirty="0" smtClean="0"/>
            <a:t>Enformasyon</a:t>
          </a:r>
          <a:br>
            <a:rPr lang="tr-TR" sz="2900" dirty="0" smtClean="0"/>
          </a:br>
          <a:r>
            <a:rPr lang="tr-TR" sz="1600" dirty="0" smtClean="0"/>
            <a:t>(anlamlaştırılmış veri, parçaları ilişkilendirme)</a:t>
          </a:r>
          <a:endParaRPr lang="tr-TR" sz="1600" dirty="0"/>
        </a:p>
      </dgm:t>
    </dgm:pt>
    <dgm:pt modelId="{56445E1C-FF9C-4812-82F9-20EF8F46226F}" type="parTrans" cxnId="{1ED86EBC-BA3C-43D3-89A7-84F1B3A40BE9}">
      <dgm:prSet/>
      <dgm:spPr/>
      <dgm:t>
        <a:bodyPr/>
        <a:lstStyle/>
        <a:p>
          <a:endParaRPr lang="tr-TR"/>
        </a:p>
      </dgm:t>
    </dgm:pt>
    <dgm:pt modelId="{A81C3A25-188F-44E9-815A-6789E22854BA}" type="sibTrans" cxnId="{1ED86EBC-BA3C-43D3-89A7-84F1B3A40BE9}">
      <dgm:prSet/>
      <dgm:spPr/>
      <dgm:t>
        <a:bodyPr/>
        <a:lstStyle/>
        <a:p>
          <a:endParaRPr lang="tr-TR"/>
        </a:p>
      </dgm:t>
    </dgm:pt>
    <dgm:pt modelId="{24EF5DEF-808B-4C5C-BF17-A405FFB78DE5}">
      <dgm:prSet phldrT="[Metin]" custT="1"/>
      <dgm:spPr/>
      <dgm:t>
        <a:bodyPr/>
        <a:lstStyle/>
        <a:p>
          <a:r>
            <a:rPr lang="tr-TR" sz="3200" dirty="0" smtClean="0"/>
            <a:t>Veri</a:t>
          </a:r>
          <a:r>
            <a:rPr lang="tr-TR" sz="5500" dirty="0" smtClean="0"/>
            <a:t> </a:t>
          </a:r>
          <a:r>
            <a:rPr lang="tr-TR" sz="1600" dirty="0" smtClean="0"/>
            <a:t/>
          </a:r>
          <a:br>
            <a:rPr lang="tr-TR" sz="1600" dirty="0" smtClean="0"/>
          </a:br>
          <a:r>
            <a:rPr lang="tr-TR" sz="1600" dirty="0" smtClean="0"/>
            <a:t>(ayrık, nesnel, parçalara ulaşma)</a:t>
          </a:r>
          <a:endParaRPr lang="tr-TR" sz="1600" dirty="0"/>
        </a:p>
      </dgm:t>
    </dgm:pt>
    <dgm:pt modelId="{EA8376D2-2809-4C77-84F9-D32F6D594829}" type="parTrans" cxnId="{5D3714C8-3BA3-436C-873A-834A22B3887C}">
      <dgm:prSet/>
      <dgm:spPr/>
      <dgm:t>
        <a:bodyPr/>
        <a:lstStyle/>
        <a:p>
          <a:endParaRPr lang="tr-TR"/>
        </a:p>
      </dgm:t>
    </dgm:pt>
    <dgm:pt modelId="{9F15737A-FBD9-4984-A9E0-D582737BE473}" type="sibTrans" cxnId="{5D3714C8-3BA3-436C-873A-834A22B3887C}">
      <dgm:prSet/>
      <dgm:spPr/>
      <dgm:t>
        <a:bodyPr/>
        <a:lstStyle/>
        <a:p>
          <a:endParaRPr lang="tr-TR"/>
        </a:p>
      </dgm:t>
    </dgm:pt>
    <dgm:pt modelId="{0E43885F-2DBC-49F7-A60E-5486A87514E7}" type="pres">
      <dgm:prSet presAssocID="{2A18A55D-CCF9-44F7-BA7A-7A16B52B42C4}" presName="Name0" presStyleCnt="0">
        <dgm:presLayoutVars>
          <dgm:dir/>
          <dgm:animLvl val="lvl"/>
          <dgm:resizeHandles val="exact"/>
        </dgm:presLayoutVars>
      </dgm:prSet>
      <dgm:spPr/>
    </dgm:pt>
    <dgm:pt modelId="{01C5E90D-CE12-4D8E-BFDF-6E31066CF951}" type="pres">
      <dgm:prSet presAssocID="{52A162C8-6368-472C-850F-0321593DB2F0}" presName="Name8" presStyleCnt="0"/>
      <dgm:spPr/>
    </dgm:pt>
    <dgm:pt modelId="{5E420C93-D42D-4044-9EE5-56FAFB07A515}" type="pres">
      <dgm:prSet presAssocID="{52A162C8-6368-472C-850F-0321593DB2F0}" presName="level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6FF23954-19BA-466F-B587-AF026F7003BC}" type="pres">
      <dgm:prSet presAssocID="{52A162C8-6368-472C-850F-0321593DB2F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41F3A959-77BC-4C88-8702-49311D92D7DA}" type="pres">
      <dgm:prSet presAssocID="{AB7E03E7-11B3-4ADD-9292-A313064E9B9C}" presName="Name8" presStyleCnt="0"/>
      <dgm:spPr/>
    </dgm:pt>
    <dgm:pt modelId="{77A568BA-8A7B-471C-965F-CA050B5D7A9B}" type="pres">
      <dgm:prSet presAssocID="{AB7E03E7-11B3-4ADD-9292-A313064E9B9C}" presName="level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BCF3E344-0694-43C9-9C8E-3199D5AC1C37}" type="pres">
      <dgm:prSet presAssocID="{AB7E03E7-11B3-4ADD-9292-A313064E9B9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9C610712-D9D4-4FC8-BB0D-ABAF803903D4}" type="pres">
      <dgm:prSet presAssocID="{6688E163-A45A-4C35-9327-C81A6440E729}" presName="Name8" presStyleCnt="0"/>
      <dgm:spPr/>
    </dgm:pt>
    <dgm:pt modelId="{E1AA40F3-E9FC-4B89-A3AC-2E6754E0E79A}" type="pres">
      <dgm:prSet presAssocID="{6688E163-A45A-4C35-9327-C81A6440E729}" presName="level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60903652-682E-4AEB-959C-0128E03E416F}" type="pres">
      <dgm:prSet presAssocID="{6688E163-A45A-4C35-9327-C81A6440E729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4A3499F8-3382-47FA-9B1A-AD52A683228A}" type="pres">
      <dgm:prSet presAssocID="{24EF5DEF-808B-4C5C-BF17-A405FFB78DE5}" presName="Name8" presStyleCnt="0"/>
      <dgm:spPr/>
    </dgm:pt>
    <dgm:pt modelId="{F384E2E8-FF14-4396-AAE0-8407BA0ACB2F}" type="pres">
      <dgm:prSet presAssocID="{24EF5DEF-808B-4C5C-BF17-A405FFB78DE5}" presName="level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2508096C-76A0-4BDC-A209-22F031E8B501}" type="pres">
      <dgm:prSet presAssocID="{24EF5DEF-808B-4C5C-BF17-A405FFB78DE5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tr-TR"/>
        </a:p>
      </dgm:t>
    </dgm:pt>
  </dgm:ptLst>
  <dgm:cxnLst>
    <dgm:cxn modelId="{5D3714C8-3BA3-436C-873A-834A22B3887C}" srcId="{2A18A55D-CCF9-44F7-BA7A-7A16B52B42C4}" destId="{24EF5DEF-808B-4C5C-BF17-A405FFB78DE5}" srcOrd="3" destOrd="0" parTransId="{EA8376D2-2809-4C77-84F9-D32F6D594829}" sibTransId="{9F15737A-FBD9-4984-A9E0-D582737BE473}"/>
    <dgm:cxn modelId="{9D8D410C-A288-42DB-B285-6E9D9915EF58}" type="presOf" srcId="{24EF5DEF-808B-4C5C-BF17-A405FFB78DE5}" destId="{2508096C-76A0-4BDC-A209-22F031E8B501}" srcOrd="1" destOrd="0" presId="urn:microsoft.com/office/officeart/2005/8/layout/pyramid1"/>
    <dgm:cxn modelId="{CE96AD31-4B7D-40D9-A045-8D194637EFC3}" type="presOf" srcId="{AB7E03E7-11B3-4ADD-9292-A313064E9B9C}" destId="{BCF3E344-0694-43C9-9C8E-3199D5AC1C37}" srcOrd="1" destOrd="0" presId="urn:microsoft.com/office/officeart/2005/8/layout/pyramid1"/>
    <dgm:cxn modelId="{B67CE218-BD85-4746-A76D-CF89CCC4963C}" type="presOf" srcId="{6688E163-A45A-4C35-9327-C81A6440E729}" destId="{E1AA40F3-E9FC-4B89-A3AC-2E6754E0E79A}" srcOrd="0" destOrd="0" presId="urn:microsoft.com/office/officeart/2005/8/layout/pyramid1"/>
    <dgm:cxn modelId="{B57A2757-F588-4EEA-8919-F96F1B339476}" srcId="{2A18A55D-CCF9-44F7-BA7A-7A16B52B42C4}" destId="{52A162C8-6368-472C-850F-0321593DB2F0}" srcOrd="0" destOrd="0" parTransId="{AFD774CD-79B5-40D5-A9BE-9AA66E5B1484}" sibTransId="{FB38AB9D-D169-4B91-953A-0DE360E91CA4}"/>
    <dgm:cxn modelId="{62A42E7E-822E-48D2-9661-71F38F5C056A}" type="presOf" srcId="{AB7E03E7-11B3-4ADD-9292-A313064E9B9C}" destId="{77A568BA-8A7B-471C-965F-CA050B5D7A9B}" srcOrd="0" destOrd="0" presId="urn:microsoft.com/office/officeart/2005/8/layout/pyramid1"/>
    <dgm:cxn modelId="{1ED86EBC-BA3C-43D3-89A7-84F1B3A40BE9}" srcId="{2A18A55D-CCF9-44F7-BA7A-7A16B52B42C4}" destId="{6688E163-A45A-4C35-9327-C81A6440E729}" srcOrd="2" destOrd="0" parTransId="{56445E1C-FF9C-4812-82F9-20EF8F46226F}" sibTransId="{A81C3A25-188F-44E9-815A-6789E22854BA}"/>
    <dgm:cxn modelId="{21FFA02A-FE76-4737-94F5-24AC30BE7226}" type="presOf" srcId="{52A162C8-6368-472C-850F-0321593DB2F0}" destId="{6FF23954-19BA-466F-B587-AF026F7003BC}" srcOrd="1" destOrd="0" presId="urn:microsoft.com/office/officeart/2005/8/layout/pyramid1"/>
    <dgm:cxn modelId="{ED841BAB-05E1-407E-AC9C-72D9F8DDD02F}" type="presOf" srcId="{2A18A55D-CCF9-44F7-BA7A-7A16B52B42C4}" destId="{0E43885F-2DBC-49F7-A60E-5486A87514E7}" srcOrd="0" destOrd="0" presId="urn:microsoft.com/office/officeart/2005/8/layout/pyramid1"/>
    <dgm:cxn modelId="{D2CA91E4-EC32-4207-A5C0-E1A3201DAF9A}" type="presOf" srcId="{6688E163-A45A-4C35-9327-C81A6440E729}" destId="{60903652-682E-4AEB-959C-0128E03E416F}" srcOrd="1" destOrd="0" presId="urn:microsoft.com/office/officeart/2005/8/layout/pyramid1"/>
    <dgm:cxn modelId="{6AE06F8A-1375-4D74-9478-8845372EE721}" type="presOf" srcId="{52A162C8-6368-472C-850F-0321593DB2F0}" destId="{5E420C93-D42D-4044-9EE5-56FAFB07A515}" srcOrd="0" destOrd="0" presId="urn:microsoft.com/office/officeart/2005/8/layout/pyramid1"/>
    <dgm:cxn modelId="{BC9A66E9-20F6-4D92-8518-09D62A0A64D5}" srcId="{2A18A55D-CCF9-44F7-BA7A-7A16B52B42C4}" destId="{AB7E03E7-11B3-4ADD-9292-A313064E9B9C}" srcOrd="1" destOrd="0" parTransId="{3AD09955-5FE3-40D4-A82B-46BEB31389B4}" sibTransId="{70F4C94D-1635-4D3B-ACEF-8A539C4B80C7}"/>
    <dgm:cxn modelId="{656FF720-9CCD-4297-95E2-11789C98B740}" type="presOf" srcId="{24EF5DEF-808B-4C5C-BF17-A405FFB78DE5}" destId="{F384E2E8-FF14-4396-AAE0-8407BA0ACB2F}" srcOrd="0" destOrd="0" presId="urn:microsoft.com/office/officeart/2005/8/layout/pyramid1"/>
    <dgm:cxn modelId="{015065D6-84FB-44B9-B817-78D351E61B02}" type="presParOf" srcId="{0E43885F-2DBC-49F7-A60E-5486A87514E7}" destId="{01C5E90D-CE12-4D8E-BFDF-6E31066CF951}" srcOrd="0" destOrd="0" presId="urn:microsoft.com/office/officeart/2005/8/layout/pyramid1"/>
    <dgm:cxn modelId="{294515C5-70AD-45B0-B0BD-BD488DD7C7E6}" type="presParOf" srcId="{01C5E90D-CE12-4D8E-BFDF-6E31066CF951}" destId="{5E420C93-D42D-4044-9EE5-56FAFB07A515}" srcOrd="0" destOrd="0" presId="urn:microsoft.com/office/officeart/2005/8/layout/pyramid1"/>
    <dgm:cxn modelId="{53D76C06-3C2A-40B7-B582-EDC24C3F0F47}" type="presParOf" srcId="{01C5E90D-CE12-4D8E-BFDF-6E31066CF951}" destId="{6FF23954-19BA-466F-B587-AF026F7003BC}" srcOrd="1" destOrd="0" presId="urn:microsoft.com/office/officeart/2005/8/layout/pyramid1"/>
    <dgm:cxn modelId="{3D5FE389-B92D-4CC6-9DC9-5C84BC17A2FE}" type="presParOf" srcId="{0E43885F-2DBC-49F7-A60E-5486A87514E7}" destId="{41F3A959-77BC-4C88-8702-49311D92D7DA}" srcOrd="1" destOrd="0" presId="urn:microsoft.com/office/officeart/2005/8/layout/pyramid1"/>
    <dgm:cxn modelId="{8AC7D2DA-DC1B-4DDF-B86F-08ABBB2B4F21}" type="presParOf" srcId="{41F3A959-77BC-4C88-8702-49311D92D7DA}" destId="{77A568BA-8A7B-471C-965F-CA050B5D7A9B}" srcOrd="0" destOrd="0" presId="urn:microsoft.com/office/officeart/2005/8/layout/pyramid1"/>
    <dgm:cxn modelId="{060C619A-BBBF-4100-B195-4EAFCA9AEEAA}" type="presParOf" srcId="{41F3A959-77BC-4C88-8702-49311D92D7DA}" destId="{BCF3E344-0694-43C9-9C8E-3199D5AC1C37}" srcOrd="1" destOrd="0" presId="urn:microsoft.com/office/officeart/2005/8/layout/pyramid1"/>
    <dgm:cxn modelId="{DC2E3536-DB66-4D1A-AB8B-C57252916CDC}" type="presParOf" srcId="{0E43885F-2DBC-49F7-A60E-5486A87514E7}" destId="{9C610712-D9D4-4FC8-BB0D-ABAF803903D4}" srcOrd="2" destOrd="0" presId="urn:microsoft.com/office/officeart/2005/8/layout/pyramid1"/>
    <dgm:cxn modelId="{2A16801A-750C-4585-A423-BFE2254DB266}" type="presParOf" srcId="{9C610712-D9D4-4FC8-BB0D-ABAF803903D4}" destId="{E1AA40F3-E9FC-4B89-A3AC-2E6754E0E79A}" srcOrd="0" destOrd="0" presId="urn:microsoft.com/office/officeart/2005/8/layout/pyramid1"/>
    <dgm:cxn modelId="{E659E16F-5C91-46AF-A1F7-EFEEE9F5C635}" type="presParOf" srcId="{9C610712-D9D4-4FC8-BB0D-ABAF803903D4}" destId="{60903652-682E-4AEB-959C-0128E03E416F}" srcOrd="1" destOrd="0" presId="urn:microsoft.com/office/officeart/2005/8/layout/pyramid1"/>
    <dgm:cxn modelId="{EF091076-FEAA-40B0-B71F-F339BAC8A505}" type="presParOf" srcId="{0E43885F-2DBC-49F7-A60E-5486A87514E7}" destId="{4A3499F8-3382-47FA-9B1A-AD52A683228A}" srcOrd="3" destOrd="0" presId="urn:microsoft.com/office/officeart/2005/8/layout/pyramid1"/>
    <dgm:cxn modelId="{D38AF12F-F753-44EA-97AF-784242784E46}" type="presParOf" srcId="{4A3499F8-3382-47FA-9B1A-AD52A683228A}" destId="{F384E2E8-FF14-4396-AAE0-8407BA0ACB2F}" srcOrd="0" destOrd="0" presId="urn:microsoft.com/office/officeart/2005/8/layout/pyramid1"/>
    <dgm:cxn modelId="{AB013D9A-F900-4BEF-840C-737C81DD28ED}" type="presParOf" srcId="{4A3499F8-3382-47FA-9B1A-AD52A683228A}" destId="{2508096C-76A0-4BDC-A209-22F031E8B501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28B9D5-BCD2-4726-BB75-87DF50E0081A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BE5A37D4-8939-4D65-BFB1-CA0B57574272}">
      <dgm:prSet phldrT="[Metin]"/>
      <dgm:spPr/>
      <dgm:t>
        <a:bodyPr/>
        <a:lstStyle/>
        <a:p>
          <a:r>
            <a:rPr lang="tr-TR" dirty="0" smtClean="0"/>
            <a:t>Bilgisayar</a:t>
          </a:r>
          <a:endParaRPr lang="tr-TR" dirty="0"/>
        </a:p>
      </dgm:t>
    </dgm:pt>
    <dgm:pt modelId="{16DA2220-1379-4003-A2BF-1F65730B4DD7}" type="parTrans" cxnId="{56921492-67F5-4DFD-B396-D81AE1D393AB}">
      <dgm:prSet/>
      <dgm:spPr/>
      <dgm:t>
        <a:bodyPr/>
        <a:lstStyle/>
        <a:p>
          <a:endParaRPr lang="tr-TR"/>
        </a:p>
      </dgm:t>
    </dgm:pt>
    <dgm:pt modelId="{E57214C7-EB86-4820-B5F7-AD9FE87CCF4F}" type="sibTrans" cxnId="{56921492-67F5-4DFD-B396-D81AE1D393AB}">
      <dgm:prSet/>
      <dgm:spPr/>
      <dgm:t>
        <a:bodyPr/>
        <a:lstStyle/>
        <a:p>
          <a:endParaRPr lang="tr-TR"/>
        </a:p>
      </dgm:t>
    </dgm:pt>
    <dgm:pt modelId="{33439CD9-EF01-4659-8E5F-CE4C49017FE1}">
      <dgm:prSet phldrT="[Metin]" custT="1"/>
      <dgm:spPr/>
      <dgm:t>
        <a:bodyPr/>
        <a:lstStyle/>
        <a:p>
          <a:r>
            <a:rPr lang="tr-TR" sz="2200" dirty="0" smtClean="0"/>
            <a:t>Yazılım</a:t>
          </a:r>
          <a:br>
            <a:rPr lang="tr-TR" sz="2200" dirty="0" smtClean="0"/>
          </a:br>
          <a:r>
            <a:rPr lang="tr-TR" sz="1800" dirty="0" smtClean="0"/>
            <a:t>komutlar topluluğu</a:t>
          </a:r>
          <a:br>
            <a:rPr lang="tr-TR" sz="1800" dirty="0" smtClean="0"/>
          </a:br>
          <a:r>
            <a:rPr lang="tr-TR" sz="1800" dirty="0" smtClean="0"/>
            <a:t>işletim sistemleri (</a:t>
          </a:r>
          <a:r>
            <a:rPr lang="tr-TR" sz="1800" dirty="0" err="1" smtClean="0"/>
            <a:t>Windows,MacOS,Linux</a:t>
          </a:r>
          <a:r>
            <a:rPr lang="tr-TR" sz="1800" dirty="0" smtClean="0"/>
            <a:t>)</a:t>
          </a:r>
          <a:br>
            <a:rPr lang="tr-TR" sz="1800" dirty="0" smtClean="0"/>
          </a:br>
          <a:r>
            <a:rPr lang="tr-TR" sz="1800" dirty="0" smtClean="0"/>
            <a:t>tüm programlar </a:t>
          </a:r>
          <a:endParaRPr lang="tr-TR" sz="1800" dirty="0"/>
        </a:p>
      </dgm:t>
    </dgm:pt>
    <dgm:pt modelId="{7834A921-0728-4744-8B88-2438BC4DA98A}" type="parTrans" cxnId="{3561DD0B-CD57-4996-9066-0989EF5A4398}">
      <dgm:prSet/>
      <dgm:spPr/>
      <dgm:t>
        <a:bodyPr/>
        <a:lstStyle/>
        <a:p>
          <a:endParaRPr lang="tr-TR"/>
        </a:p>
      </dgm:t>
    </dgm:pt>
    <dgm:pt modelId="{8F9792FE-9DBE-4AB8-BD2D-11886187B028}" type="sibTrans" cxnId="{3561DD0B-CD57-4996-9066-0989EF5A4398}">
      <dgm:prSet/>
      <dgm:spPr/>
      <dgm:t>
        <a:bodyPr/>
        <a:lstStyle/>
        <a:p>
          <a:endParaRPr lang="tr-TR"/>
        </a:p>
      </dgm:t>
    </dgm:pt>
    <dgm:pt modelId="{80FAC175-B5BB-454E-857B-1B759E37B77A}">
      <dgm:prSet phldrT="[Metin]" custT="1"/>
      <dgm:spPr/>
      <dgm:t>
        <a:bodyPr/>
        <a:lstStyle/>
        <a:p>
          <a:r>
            <a:rPr lang="tr-TR" sz="2600" dirty="0" smtClean="0"/>
            <a:t>Donanım</a:t>
          </a:r>
          <a:br>
            <a:rPr lang="tr-TR" sz="2600" dirty="0" smtClean="0"/>
          </a:br>
          <a:r>
            <a:rPr lang="tr-TR" sz="2000" dirty="0" smtClean="0"/>
            <a:t>mekanik ve elektronik parçalar</a:t>
          </a:r>
          <a:endParaRPr lang="tr-TR" sz="2000" dirty="0"/>
        </a:p>
      </dgm:t>
    </dgm:pt>
    <dgm:pt modelId="{DF428D8E-3DB0-472C-8EE7-25D873F6A5A2}" type="parTrans" cxnId="{AD31EB4B-DEAA-4950-B189-16186B986ABA}">
      <dgm:prSet/>
      <dgm:spPr/>
      <dgm:t>
        <a:bodyPr/>
        <a:lstStyle/>
        <a:p>
          <a:endParaRPr lang="tr-TR"/>
        </a:p>
      </dgm:t>
    </dgm:pt>
    <dgm:pt modelId="{914F0D55-549D-47FF-8D84-F7BD38B2E889}" type="sibTrans" cxnId="{AD31EB4B-DEAA-4950-B189-16186B986ABA}">
      <dgm:prSet/>
      <dgm:spPr/>
      <dgm:t>
        <a:bodyPr/>
        <a:lstStyle/>
        <a:p>
          <a:endParaRPr lang="tr-TR"/>
        </a:p>
      </dgm:t>
    </dgm:pt>
    <dgm:pt modelId="{044BF66D-796B-46EC-8F56-E01FB80AD0B4}" type="pres">
      <dgm:prSet presAssocID="{D628B9D5-BCD2-4726-BB75-87DF50E0081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tr-TR"/>
        </a:p>
      </dgm:t>
    </dgm:pt>
    <dgm:pt modelId="{B6C1EB4A-1A89-4155-BC70-F79ED7E6871E}" type="pres">
      <dgm:prSet presAssocID="{D628B9D5-BCD2-4726-BB75-87DF50E0081A}" presName="hierFlow" presStyleCnt="0"/>
      <dgm:spPr/>
    </dgm:pt>
    <dgm:pt modelId="{C0E12775-8EE1-4D05-ADB4-1EBBC8314704}" type="pres">
      <dgm:prSet presAssocID="{D628B9D5-BCD2-4726-BB75-87DF50E0081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C4086D8-9F7D-427A-9F5C-CE4745653757}" type="pres">
      <dgm:prSet presAssocID="{BE5A37D4-8939-4D65-BFB1-CA0B57574272}" presName="Name14" presStyleCnt="0"/>
      <dgm:spPr/>
    </dgm:pt>
    <dgm:pt modelId="{4DB9DE5B-B05F-43C8-8B28-3C8D37D3D2F2}" type="pres">
      <dgm:prSet presAssocID="{BE5A37D4-8939-4D65-BFB1-CA0B57574272}" presName="level1Shape" presStyleLbl="node0" presStyleIdx="0" presStyleCnt="1" custLinFactNeighborX="-10192" custLinFactNeighborY="3711">
        <dgm:presLayoutVars>
          <dgm:chPref val="3"/>
        </dgm:presLayoutVars>
      </dgm:prSet>
      <dgm:spPr/>
      <dgm:t>
        <a:bodyPr/>
        <a:lstStyle/>
        <a:p>
          <a:endParaRPr lang="tr-TR"/>
        </a:p>
      </dgm:t>
    </dgm:pt>
    <dgm:pt modelId="{A4DF832A-C44A-4815-9B92-98CB9E16FCE5}" type="pres">
      <dgm:prSet presAssocID="{BE5A37D4-8939-4D65-BFB1-CA0B57574272}" presName="hierChild2" presStyleCnt="0"/>
      <dgm:spPr/>
    </dgm:pt>
    <dgm:pt modelId="{C8D3E2A2-A13F-4D06-B512-DE670887BC71}" type="pres">
      <dgm:prSet presAssocID="{7834A921-0728-4744-8B88-2438BC4DA98A}" presName="Name19" presStyleLbl="parChTrans1D2" presStyleIdx="0" presStyleCnt="2"/>
      <dgm:spPr/>
      <dgm:t>
        <a:bodyPr/>
        <a:lstStyle/>
        <a:p>
          <a:endParaRPr lang="tr-TR"/>
        </a:p>
      </dgm:t>
    </dgm:pt>
    <dgm:pt modelId="{7D52C90B-8D30-4354-87C7-BB460230CAD9}" type="pres">
      <dgm:prSet presAssocID="{33439CD9-EF01-4659-8E5F-CE4C49017FE1}" presName="Name21" presStyleCnt="0"/>
      <dgm:spPr/>
    </dgm:pt>
    <dgm:pt modelId="{A0289358-4989-4A0E-9F04-88B1AE679629}" type="pres">
      <dgm:prSet presAssocID="{33439CD9-EF01-4659-8E5F-CE4C49017FE1}" presName="level2Shape" presStyleLbl="node2" presStyleIdx="0" presStyleCnt="2" custScaleX="141002" custScaleY="97561" custLinFactX="-6831" custLinFactNeighborX="-100000" custLinFactNeighborY="4840"/>
      <dgm:spPr/>
      <dgm:t>
        <a:bodyPr/>
        <a:lstStyle/>
        <a:p>
          <a:endParaRPr lang="tr-TR"/>
        </a:p>
      </dgm:t>
    </dgm:pt>
    <dgm:pt modelId="{981C111B-C4D8-4163-B3B6-24DDB7397696}" type="pres">
      <dgm:prSet presAssocID="{33439CD9-EF01-4659-8E5F-CE4C49017FE1}" presName="hierChild3" presStyleCnt="0"/>
      <dgm:spPr/>
    </dgm:pt>
    <dgm:pt modelId="{5F42BE3D-60E8-4C75-B886-E12AE84E288E}" type="pres">
      <dgm:prSet presAssocID="{DF428D8E-3DB0-472C-8EE7-25D873F6A5A2}" presName="Name19" presStyleLbl="parChTrans1D2" presStyleIdx="1" presStyleCnt="2"/>
      <dgm:spPr/>
      <dgm:t>
        <a:bodyPr/>
        <a:lstStyle/>
        <a:p>
          <a:endParaRPr lang="tr-TR"/>
        </a:p>
      </dgm:t>
    </dgm:pt>
    <dgm:pt modelId="{707220B1-30A6-4E05-B5FA-40EBEF0717D5}" type="pres">
      <dgm:prSet presAssocID="{80FAC175-B5BB-454E-857B-1B759E37B77A}" presName="Name21" presStyleCnt="0"/>
      <dgm:spPr/>
    </dgm:pt>
    <dgm:pt modelId="{197FE464-7200-49FC-8C75-588E9E7A4E89}" type="pres">
      <dgm:prSet presAssocID="{80FAC175-B5BB-454E-857B-1B759E37B77A}" presName="level2Shape" presStyleLbl="node2" presStyleIdx="1" presStyleCnt="2" custScaleX="139134" custScaleY="98068" custLinFactNeighborX="16651" custLinFactNeighborY="399"/>
      <dgm:spPr/>
      <dgm:t>
        <a:bodyPr/>
        <a:lstStyle/>
        <a:p>
          <a:endParaRPr lang="tr-TR"/>
        </a:p>
      </dgm:t>
    </dgm:pt>
    <dgm:pt modelId="{94421FE4-B34E-4666-8D32-C26E30B82563}" type="pres">
      <dgm:prSet presAssocID="{80FAC175-B5BB-454E-857B-1B759E37B77A}" presName="hierChild3" presStyleCnt="0"/>
      <dgm:spPr/>
    </dgm:pt>
    <dgm:pt modelId="{7AFAE0F1-00AA-465B-AD0F-07EE97214D24}" type="pres">
      <dgm:prSet presAssocID="{D628B9D5-BCD2-4726-BB75-87DF50E0081A}" presName="bgShapesFlow" presStyleCnt="0"/>
      <dgm:spPr/>
    </dgm:pt>
  </dgm:ptLst>
  <dgm:cxnLst>
    <dgm:cxn modelId="{56921492-67F5-4DFD-B396-D81AE1D393AB}" srcId="{D628B9D5-BCD2-4726-BB75-87DF50E0081A}" destId="{BE5A37D4-8939-4D65-BFB1-CA0B57574272}" srcOrd="0" destOrd="0" parTransId="{16DA2220-1379-4003-A2BF-1F65730B4DD7}" sibTransId="{E57214C7-EB86-4820-B5F7-AD9FE87CCF4F}"/>
    <dgm:cxn modelId="{3561DD0B-CD57-4996-9066-0989EF5A4398}" srcId="{BE5A37D4-8939-4D65-BFB1-CA0B57574272}" destId="{33439CD9-EF01-4659-8E5F-CE4C49017FE1}" srcOrd="0" destOrd="0" parTransId="{7834A921-0728-4744-8B88-2438BC4DA98A}" sibTransId="{8F9792FE-9DBE-4AB8-BD2D-11886187B028}"/>
    <dgm:cxn modelId="{AD31EB4B-DEAA-4950-B189-16186B986ABA}" srcId="{BE5A37D4-8939-4D65-BFB1-CA0B57574272}" destId="{80FAC175-B5BB-454E-857B-1B759E37B77A}" srcOrd="1" destOrd="0" parTransId="{DF428D8E-3DB0-472C-8EE7-25D873F6A5A2}" sibTransId="{914F0D55-549D-47FF-8D84-F7BD38B2E889}"/>
    <dgm:cxn modelId="{4D4FC5ED-88EA-4E7B-B598-A3EF50FCBA73}" type="presOf" srcId="{DF428D8E-3DB0-472C-8EE7-25D873F6A5A2}" destId="{5F42BE3D-60E8-4C75-B886-E12AE84E288E}" srcOrd="0" destOrd="0" presId="urn:microsoft.com/office/officeart/2005/8/layout/hierarchy6"/>
    <dgm:cxn modelId="{1A527022-B318-4464-B3FD-3C54D1B8D786}" type="presOf" srcId="{33439CD9-EF01-4659-8E5F-CE4C49017FE1}" destId="{A0289358-4989-4A0E-9F04-88B1AE679629}" srcOrd="0" destOrd="0" presId="urn:microsoft.com/office/officeart/2005/8/layout/hierarchy6"/>
    <dgm:cxn modelId="{D36DC7FD-F255-4B79-8B90-EB3D183657FF}" type="presOf" srcId="{7834A921-0728-4744-8B88-2438BC4DA98A}" destId="{C8D3E2A2-A13F-4D06-B512-DE670887BC71}" srcOrd="0" destOrd="0" presId="urn:microsoft.com/office/officeart/2005/8/layout/hierarchy6"/>
    <dgm:cxn modelId="{8C4CCDDC-CCE5-4B24-971B-1ECDDDCC3DDD}" type="presOf" srcId="{80FAC175-B5BB-454E-857B-1B759E37B77A}" destId="{197FE464-7200-49FC-8C75-588E9E7A4E89}" srcOrd="0" destOrd="0" presId="urn:microsoft.com/office/officeart/2005/8/layout/hierarchy6"/>
    <dgm:cxn modelId="{A024023A-856D-4C23-837A-F5E09CBBE951}" type="presOf" srcId="{BE5A37D4-8939-4D65-BFB1-CA0B57574272}" destId="{4DB9DE5B-B05F-43C8-8B28-3C8D37D3D2F2}" srcOrd="0" destOrd="0" presId="urn:microsoft.com/office/officeart/2005/8/layout/hierarchy6"/>
    <dgm:cxn modelId="{2776AD5F-3379-4591-8733-451A77B8A48E}" type="presOf" srcId="{D628B9D5-BCD2-4726-BB75-87DF50E0081A}" destId="{044BF66D-796B-46EC-8F56-E01FB80AD0B4}" srcOrd="0" destOrd="0" presId="urn:microsoft.com/office/officeart/2005/8/layout/hierarchy6"/>
    <dgm:cxn modelId="{41CBBE46-1FFA-48BE-A583-87C0A0A52A3A}" type="presParOf" srcId="{044BF66D-796B-46EC-8F56-E01FB80AD0B4}" destId="{B6C1EB4A-1A89-4155-BC70-F79ED7E6871E}" srcOrd="0" destOrd="0" presId="urn:microsoft.com/office/officeart/2005/8/layout/hierarchy6"/>
    <dgm:cxn modelId="{46EA2711-0914-4E17-87E9-0ADCD6CA45EB}" type="presParOf" srcId="{B6C1EB4A-1A89-4155-BC70-F79ED7E6871E}" destId="{C0E12775-8EE1-4D05-ADB4-1EBBC8314704}" srcOrd="0" destOrd="0" presId="urn:microsoft.com/office/officeart/2005/8/layout/hierarchy6"/>
    <dgm:cxn modelId="{05B6D04B-E7F8-432A-AFE4-AC4183DD748E}" type="presParOf" srcId="{C0E12775-8EE1-4D05-ADB4-1EBBC8314704}" destId="{BC4086D8-9F7D-427A-9F5C-CE4745653757}" srcOrd="0" destOrd="0" presId="urn:microsoft.com/office/officeart/2005/8/layout/hierarchy6"/>
    <dgm:cxn modelId="{5C322684-46D7-4318-9ED5-1E4CE9D98B19}" type="presParOf" srcId="{BC4086D8-9F7D-427A-9F5C-CE4745653757}" destId="{4DB9DE5B-B05F-43C8-8B28-3C8D37D3D2F2}" srcOrd="0" destOrd="0" presId="urn:microsoft.com/office/officeart/2005/8/layout/hierarchy6"/>
    <dgm:cxn modelId="{DF431111-1A5B-4EE2-ABA9-18F963B99E02}" type="presParOf" srcId="{BC4086D8-9F7D-427A-9F5C-CE4745653757}" destId="{A4DF832A-C44A-4815-9B92-98CB9E16FCE5}" srcOrd="1" destOrd="0" presId="urn:microsoft.com/office/officeart/2005/8/layout/hierarchy6"/>
    <dgm:cxn modelId="{2DFA4BC4-C0EA-48B7-97BF-FC17DA436578}" type="presParOf" srcId="{A4DF832A-C44A-4815-9B92-98CB9E16FCE5}" destId="{C8D3E2A2-A13F-4D06-B512-DE670887BC71}" srcOrd="0" destOrd="0" presId="urn:microsoft.com/office/officeart/2005/8/layout/hierarchy6"/>
    <dgm:cxn modelId="{ED83B1CD-8859-4147-BA02-BAC17984E996}" type="presParOf" srcId="{A4DF832A-C44A-4815-9B92-98CB9E16FCE5}" destId="{7D52C90B-8D30-4354-87C7-BB460230CAD9}" srcOrd="1" destOrd="0" presId="urn:microsoft.com/office/officeart/2005/8/layout/hierarchy6"/>
    <dgm:cxn modelId="{185539AB-B9AC-4C05-A2AC-76758CE74C22}" type="presParOf" srcId="{7D52C90B-8D30-4354-87C7-BB460230CAD9}" destId="{A0289358-4989-4A0E-9F04-88B1AE679629}" srcOrd="0" destOrd="0" presId="urn:microsoft.com/office/officeart/2005/8/layout/hierarchy6"/>
    <dgm:cxn modelId="{B631D33C-BA93-4091-BD9B-69141179305C}" type="presParOf" srcId="{7D52C90B-8D30-4354-87C7-BB460230CAD9}" destId="{981C111B-C4D8-4163-B3B6-24DDB7397696}" srcOrd="1" destOrd="0" presId="urn:microsoft.com/office/officeart/2005/8/layout/hierarchy6"/>
    <dgm:cxn modelId="{472812D6-617E-45A4-AE76-CD383CD3AEA7}" type="presParOf" srcId="{A4DF832A-C44A-4815-9B92-98CB9E16FCE5}" destId="{5F42BE3D-60E8-4C75-B886-E12AE84E288E}" srcOrd="2" destOrd="0" presId="urn:microsoft.com/office/officeart/2005/8/layout/hierarchy6"/>
    <dgm:cxn modelId="{123EA842-3F84-4B43-A506-9193267AEE67}" type="presParOf" srcId="{A4DF832A-C44A-4815-9B92-98CB9E16FCE5}" destId="{707220B1-30A6-4E05-B5FA-40EBEF0717D5}" srcOrd="3" destOrd="0" presId="urn:microsoft.com/office/officeart/2005/8/layout/hierarchy6"/>
    <dgm:cxn modelId="{DD627FF6-6C51-4F3D-9871-34BCC8521466}" type="presParOf" srcId="{707220B1-30A6-4E05-B5FA-40EBEF0717D5}" destId="{197FE464-7200-49FC-8C75-588E9E7A4E89}" srcOrd="0" destOrd="0" presId="urn:microsoft.com/office/officeart/2005/8/layout/hierarchy6"/>
    <dgm:cxn modelId="{B063DDC2-2670-4C5A-8597-FC5C95FA20FF}" type="presParOf" srcId="{707220B1-30A6-4E05-B5FA-40EBEF0717D5}" destId="{94421FE4-B34E-4666-8D32-C26E30B82563}" srcOrd="1" destOrd="0" presId="urn:microsoft.com/office/officeart/2005/8/layout/hierarchy6"/>
    <dgm:cxn modelId="{7AC5D923-05D8-4E32-A7D0-4CAC250907D5}" type="presParOf" srcId="{044BF66D-796B-46EC-8F56-E01FB80AD0B4}" destId="{7AFAE0F1-00AA-465B-AD0F-07EE97214D24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420C93-D42D-4044-9EE5-56FAFB07A515}">
      <dsp:nvSpPr>
        <dsp:cNvPr id="0" name=""/>
        <dsp:cNvSpPr/>
      </dsp:nvSpPr>
      <dsp:spPr>
        <a:xfrm>
          <a:off x="3652283" y="0"/>
          <a:ext cx="2434855" cy="915725"/>
        </a:xfrm>
        <a:prstGeom prst="trapezoid">
          <a:avLst>
            <a:gd name="adj" fmla="val 132947"/>
          </a:avLst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kern="1200" dirty="0" smtClean="0"/>
            <a:t>Bilgelik</a:t>
          </a:r>
          <a:r>
            <a:rPr lang="tr-TR" sz="1400" kern="1200" dirty="0" smtClean="0"/>
            <a:t/>
          </a:r>
          <a:br>
            <a:rPr lang="tr-TR" sz="1400" kern="1200" dirty="0" smtClean="0"/>
          </a:br>
          <a:r>
            <a:rPr lang="tr-TR" sz="1400" kern="1200" dirty="0" smtClean="0"/>
            <a:t>(Bilginin nasıl kullanılacağı, bütünü ilişkilendirme)</a:t>
          </a:r>
          <a:endParaRPr lang="tr-TR" sz="1400" kern="1200" dirty="0"/>
        </a:p>
      </dsp:txBody>
      <dsp:txXfrm>
        <a:off x="3652283" y="0"/>
        <a:ext cx="2434855" cy="915725"/>
      </dsp:txXfrm>
    </dsp:sp>
    <dsp:sp modelId="{77A568BA-8A7B-471C-965F-CA050B5D7A9B}">
      <dsp:nvSpPr>
        <dsp:cNvPr id="0" name=""/>
        <dsp:cNvSpPr/>
      </dsp:nvSpPr>
      <dsp:spPr>
        <a:xfrm>
          <a:off x="2434855" y="915725"/>
          <a:ext cx="4869711" cy="915725"/>
        </a:xfrm>
        <a:prstGeom prst="trapezoid">
          <a:avLst>
            <a:gd name="adj" fmla="val 132947"/>
          </a:avLst>
        </a:prstGeom>
        <a:solidFill>
          <a:schemeClr val="accent5">
            <a:shade val="80000"/>
            <a:hueOff val="-17576"/>
            <a:satOff val="588"/>
            <a:lumOff val="7267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400" kern="1200" dirty="0" smtClean="0"/>
            <a:t>Bilgi</a:t>
          </a:r>
          <a:br>
            <a:rPr lang="tr-TR" sz="2400" kern="1200" dirty="0" smtClean="0"/>
          </a:br>
          <a:r>
            <a:rPr lang="tr-TR" sz="1600" kern="1200" dirty="0" smtClean="0"/>
            <a:t>(İçselleştirilmiş, öznel, bütünü oluşturma) </a:t>
          </a:r>
          <a:endParaRPr lang="tr-TR" sz="1600" kern="1200" dirty="0"/>
        </a:p>
      </dsp:txBody>
      <dsp:txXfrm>
        <a:off x="3287055" y="915725"/>
        <a:ext cx="3165312" cy="915725"/>
      </dsp:txXfrm>
    </dsp:sp>
    <dsp:sp modelId="{E1AA40F3-E9FC-4B89-A3AC-2E6754E0E79A}">
      <dsp:nvSpPr>
        <dsp:cNvPr id="0" name=""/>
        <dsp:cNvSpPr/>
      </dsp:nvSpPr>
      <dsp:spPr>
        <a:xfrm>
          <a:off x="1217427" y="1831450"/>
          <a:ext cx="7304567" cy="915725"/>
        </a:xfrm>
        <a:prstGeom prst="trapezoid">
          <a:avLst>
            <a:gd name="adj" fmla="val 132947"/>
          </a:avLst>
        </a:prstGeom>
        <a:solidFill>
          <a:schemeClr val="accent5">
            <a:shade val="80000"/>
            <a:hueOff val="-35152"/>
            <a:satOff val="1176"/>
            <a:lumOff val="14535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900" kern="1200" dirty="0" smtClean="0"/>
            <a:t>Enformasyon</a:t>
          </a:r>
          <a:br>
            <a:rPr lang="tr-TR" sz="2900" kern="1200" dirty="0" smtClean="0"/>
          </a:br>
          <a:r>
            <a:rPr lang="tr-TR" sz="1600" kern="1200" dirty="0" smtClean="0"/>
            <a:t>(anlamlaştırılmış veri, parçaları ilişkilendirme)</a:t>
          </a:r>
          <a:endParaRPr lang="tr-TR" sz="1600" kern="1200" dirty="0"/>
        </a:p>
      </dsp:txBody>
      <dsp:txXfrm>
        <a:off x="2495727" y="1831450"/>
        <a:ext cx="4747968" cy="915725"/>
      </dsp:txXfrm>
    </dsp:sp>
    <dsp:sp modelId="{F384E2E8-FF14-4396-AAE0-8407BA0ACB2F}">
      <dsp:nvSpPr>
        <dsp:cNvPr id="0" name=""/>
        <dsp:cNvSpPr/>
      </dsp:nvSpPr>
      <dsp:spPr>
        <a:xfrm>
          <a:off x="0" y="2747175"/>
          <a:ext cx="9739423" cy="915725"/>
        </a:xfrm>
        <a:prstGeom prst="trapezoid">
          <a:avLst>
            <a:gd name="adj" fmla="val 132947"/>
          </a:avLst>
        </a:prstGeom>
        <a:solidFill>
          <a:schemeClr val="accent5">
            <a:shade val="80000"/>
            <a:hueOff val="-52728"/>
            <a:satOff val="1764"/>
            <a:lumOff val="2180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3200" kern="1200" dirty="0" smtClean="0"/>
            <a:t>Veri</a:t>
          </a:r>
          <a:r>
            <a:rPr lang="tr-TR" sz="5500" kern="1200" dirty="0" smtClean="0"/>
            <a:t> </a:t>
          </a:r>
          <a:r>
            <a:rPr lang="tr-TR" sz="1600" kern="1200" dirty="0" smtClean="0"/>
            <a:t/>
          </a:r>
          <a:br>
            <a:rPr lang="tr-TR" sz="1600" kern="1200" dirty="0" smtClean="0"/>
          </a:br>
          <a:r>
            <a:rPr lang="tr-TR" sz="1600" kern="1200" dirty="0" smtClean="0"/>
            <a:t>(ayrık, nesnel, parçalara ulaşma)</a:t>
          </a:r>
          <a:endParaRPr lang="tr-TR" sz="1600" kern="1200" dirty="0"/>
        </a:p>
      </dsp:txBody>
      <dsp:txXfrm>
        <a:off x="1704399" y="2747175"/>
        <a:ext cx="6330624" cy="9157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B9DE5B-B05F-43C8-8B28-3C8D37D3D2F2}">
      <dsp:nvSpPr>
        <dsp:cNvPr id="0" name=""/>
        <dsp:cNvSpPr/>
      </dsp:nvSpPr>
      <dsp:spPr>
        <a:xfrm>
          <a:off x="2899395" y="77633"/>
          <a:ext cx="2699583" cy="17997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4000" kern="1200" dirty="0" smtClean="0"/>
            <a:t>Bilgisayar</a:t>
          </a:r>
          <a:endParaRPr lang="tr-TR" sz="4000" kern="1200" dirty="0"/>
        </a:p>
      </dsp:txBody>
      <dsp:txXfrm>
        <a:off x="2952107" y="130345"/>
        <a:ext cx="2594159" cy="1694298"/>
      </dsp:txXfrm>
    </dsp:sp>
    <dsp:sp modelId="{C8D3E2A2-A13F-4D06-B512-DE670887BC71}">
      <dsp:nvSpPr>
        <dsp:cNvPr id="0" name=""/>
        <dsp:cNvSpPr/>
      </dsp:nvSpPr>
      <dsp:spPr>
        <a:xfrm>
          <a:off x="1903233" y="1877355"/>
          <a:ext cx="2345953" cy="673071"/>
        </a:xfrm>
        <a:custGeom>
          <a:avLst/>
          <a:gdLst/>
          <a:ahLst/>
          <a:cxnLst/>
          <a:rect l="0" t="0" r="0" b="0"/>
          <a:pathLst>
            <a:path>
              <a:moveTo>
                <a:pt x="2345953" y="0"/>
              </a:moveTo>
              <a:lnTo>
                <a:pt x="2345953" y="336535"/>
              </a:lnTo>
              <a:lnTo>
                <a:pt x="0" y="336535"/>
              </a:lnTo>
              <a:lnTo>
                <a:pt x="0" y="673071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289358-4989-4A0E-9F04-88B1AE679629}">
      <dsp:nvSpPr>
        <dsp:cNvPr id="0" name=""/>
        <dsp:cNvSpPr/>
      </dsp:nvSpPr>
      <dsp:spPr>
        <a:xfrm>
          <a:off x="0" y="2550426"/>
          <a:ext cx="3806466" cy="17558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200" kern="1200" dirty="0" smtClean="0"/>
            <a:t>Yazılım</a:t>
          </a:r>
          <a:br>
            <a:rPr lang="tr-TR" sz="2200" kern="1200" dirty="0" smtClean="0"/>
          </a:br>
          <a:r>
            <a:rPr lang="tr-TR" sz="1800" kern="1200" dirty="0" smtClean="0"/>
            <a:t>komutlar topluluğu</a:t>
          </a:r>
          <a:br>
            <a:rPr lang="tr-TR" sz="1800" kern="1200" dirty="0" smtClean="0"/>
          </a:br>
          <a:r>
            <a:rPr lang="tr-TR" sz="1800" kern="1200" dirty="0" smtClean="0"/>
            <a:t>işletim sistemleri (</a:t>
          </a:r>
          <a:r>
            <a:rPr lang="tr-TR" sz="1800" kern="1200" dirty="0" err="1" smtClean="0"/>
            <a:t>Windows,MacOS,Linux</a:t>
          </a:r>
          <a:r>
            <a:rPr lang="tr-TR" sz="1800" kern="1200" dirty="0" smtClean="0"/>
            <a:t>)</a:t>
          </a:r>
          <a:br>
            <a:rPr lang="tr-TR" sz="1800" kern="1200" dirty="0" smtClean="0"/>
          </a:br>
          <a:r>
            <a:rPr lang="tr-TR" sz="1800" kern="1200" dirty="0" smtClean="0"/>
            <a:t>tüm programlar </a:t>
          </a:r>
          <a:endParaRPr lang="tr-TR" sz="1800" kern="1200" dirty="0"/>
        </a:p>
      </dsp:txBody>
      <dsp:txXfrm>
        <a:off x="51426" y="2601852"/>
        <a:ext cx="3703614" cy="1652975"/>
      </dsp:txXfrm>
    </dsp:sp>
    <dsp:sp modelId="{5F42BE3D-60E8-4C75-B886-E12AE84E288E}">
      <dsp:nvSpPr>
        <dsp:cNvPr id="0" name=""/>
        <dsp:cNvSpPr/>
      </dsp:nvSpPr>
      <dsp:spPr>
        <a:xfrm>
          <a:off x="4249186" y="1877355"/>
          <a:ext cx="2921450" cy="6602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0141"/>
              </a:lnTo>
              <a:lnTo>
                <a:pt x="2921450" y="330141"/>
              </a:lnTo>
              <a:lnTo>
                <a:pt x="2921450" y="66028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7FE464-7200-49FC-8C75-588E9E7A4E89}">
      <dsp:nvSpPr>
        <dsp:cNvPr id="0" name=""/>
        <dsp:cNvSpPr/>
      </dsp:nvSpPr>
      <dsp:spPr>
        <a:xfrm>
          <a:off x="5292618" y="2537637"/>
          <a:ext cx="3756038" cy="17649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kern="1200" dirty="0" smtClean="0"/>
            <a:t>Donanım</a:t>
          </a:r>
          <a:br>
            <a:rPr lang="tr-TR" sz="2600" kern="1200" dirty="0" smtClean="0"/>
          </a:br>
          <a:r>
            <a:rPr lang="tr-TR" sz="2000" kern="1200" dirty="0" smtClean="0"/>
            <a:t>mekanik ve elektronik parçalar</a:t>
          </a:r>
          <a:endParaRPr lang="tr-TR" sz="2000" kern="1200" dirty="0"/>
        </a:p>
      </dsp:txBody>
      <dsp:txXfrm>
        <a:off x="5344312" y="2589331"/>
        <a:ext cx="3652650" cy="1661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132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866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72697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81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38978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9587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384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411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44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312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42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635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472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617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933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79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397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4.jpeg"/><Relationship Id="rId2" Type="http://schemas.openxmlformats.org/officeDocument/2006/relationships/video" Target="https://www.youtube.com/embed/4sz4VHCj2Ho" TargetMode="External"/><Relationship Id="rId1" Type="http://schemas.openxmlformats.org/officeDocument/2006/relationships/video" Target="https://www.youtube.com/embed/TvkIi6NVnqY" TargetMode="External"/><Relationship Id="rId6" Type="http://schemas.openxmlformats.org/officeDocument/2006/relationships/image" Target="../media/image33.jpeg"/><Relationship Id="rId5" Type="http://schemas.openxmlformats.org/officeDocument/2006/relationships/hyperlink" Target="https://www.youtube.com/watch?v=4sz4VHCj2Ho" TargetMode="External"/><Relationship Id="rId4" Type="http://schemas.openxmlformats.org/officeDocument/2006/relationships/hyperlink" Target="https://www.youtube.com/watch?v=TvkIi6NVnqY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microsoft.com/office/2007/relationships/hdphoto" Target="../media/hdphoto2.wdp"/><Relationship Id="rId10" Type="http://schemas.openxmlformats.org/officeDocument/2006/relationships/image" Target="../media/image41.png"/><Relationship Id="rId4" Type="http://schemas.openxmlformats.org/officeDocument/2006/relationships/image" Target="../media/image38.png"/><Relationship Id="rId9" Type="http://schemas.microsoft.com/office/2007/relationships/hdphoto" Target="../media/hdphoto4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jpg"/><Relationship Id="rId4" Type="http://schemas.openxmlformats.org/officeDocument/2006/relationships/image" Target="../media/image53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g"/><Relationship Id="rId4" Type="http://schemas.openxmlformats.org/officeDocument/2006/relationships/image" Target="../media/image64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3600" dirty="0" smtClean="0"/>
              <a:t>Bilişim Teknolojileri </a:t>
            </a:r>
            <a:r>
              <a:rPr lang="tr-TR" sz="3600" smtClean="0"/>
              <a:t>ve Uygulamaları</a:t>
            </a:r>
            <a:endParaRPr lang="tr-TR" sz="3600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 smtClean="0"/>
              <a:t>Betül Özaydın Özkara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0221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Bilgisayar 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249578" y="1754776"/>
            <a:ext cx="9255034" cy="4463143"/>
          </a:xfrm>
        </p:spPr>
        <p:txBody>
          <a:bodyPr>
            <a:normAutofit lnSpcReduction="10000"/>
          </a:bodyPr>
          <a:lstStyle/>
          <a:p>
            <a:r>
              <a:rPr lang="tr-TR" dirty="0" smtClean="0">
                <a:cs typeface="Times New Roman" panose="02020603050405020304" pitchFamily="18" charset="0"/>
              </a:rPr>
              <a:t>Aritmetiksel </a:t>
            </a:r>
            <a:r>
              <a:rPr lang="tr-TR" dirty="0">
                <a:cs typeface="Times New Roman" panose="02020603050405020304" pitchFamily="18" charset="0"/>
              </a:rPr>
              <a:t>ve mantıksal işlemlerden oluşan bir işi, önceden verilmiş programa göre yapıp sonuçlandıran elektronik bir </a:t>
            </a:r>
            <a:r>
              <a:rPr lang="tr-TR" dirty="0" smtClean="0">
                <a:cs typeface="Times New Roman" panose="02020603050405020304" pitchFamily="18" charset="0"/>
              </a:rPr>
              <a:t>araçtır.</a:t>
            </a:r>
          </a:p>
          <a:p>
            <a:endParaRPr lang="tr-TR" altLang="tr-TR" dirty="0" smtClean="0">
              <a:cs typeface="Times New Roman" panose="02020603050405020304" pitchFamily="18" charset="0"/>
            </a:endParaRPr>
          </a:p>
          <a:p>
            <a:r>
              <a:rPr lang="tr-TR" altLang="tr-TR" dirty="0" smtClean="0">
                <a:cs typeface="Times New Roman" panose="02020603050405020304" pitchFamily="18" charset="0"/>
              </a:rPr>
              <a:t>Kullanıcıdan </a:t>
            </a:r>
            <a:r>
              <a:rPr lang="tr-TR" altLang="tr-TR" dirty="0">
                <a:cs typeface="Times New Roman" panose="02020603050405020304" pitchFamily="18" charset="0"/>
              </a:rPr>
              <a:t>veya dış dünyadan veri alarak daha önceden kurulmuş bir programa göre bu veriyi işleyen ve tekrar kullanıcıya ileten bir cihazdır.</a:t>
            </a:r>
          </a:p>
          <a:p>
            <a:endParaRPr lang="tr-TR" dirty="0" smtClean="0">
              <a:cs typeface="Times New Roman" panose="02020603050405020304" pitchFamily="18" charset="0"/>
            </a:endParaRPr>
          </a:p>
          <a:p>
            <a:r>
              <a:rPr lang="tr-TR" dirty="0" smtClean="0">
                <a:cs typeface="Times New Roman" panose="02020603050405020304" pitchFamily="18" charset="0"/>
              </a:rPr>
              <a:t>Verileri, programlar aracılığı ile </a:t>
            </a:r>
            <a:r>
              <a:rPr lang="tr-TR" dirty="0">
                <a:cs typeface="Times New Roman" panose="02020603050405020304" pitchFamily="18" charset="0"/>
              </a:rPr>
              <a:t>mantıksal ve aritmetiksel </a:t>
            </a:r>
            <a:r>
              <a:rPr lang="tr-TR" dirty="0" smtClean="0">
                <a:cs typeface="Times New Roman" panose="02020603050405020304" pitchFamily="18" charset="0"/>
              </a:rPr>
              <a:t>işlemler yoluyla </a:t>
            </a:r>
            <a:r>
              <a:rPr lang="tr-TR" dirty="0">
                <a:cs typeface="Times New Roman" panose="02020603050405020304" pitchFamily="18" charset="0"/>
              </a:rPr>
              <a:t>işleyen</a:t>
            </a:r>
            <a:r>
              <a:rPr lang="tr-TR" dirty="0" smtClean="0">
                <a:cs typeface="Times New Roman" panose="02020603050405020304" pitchFamily="18" charset="0"/>
              </a:rPr>
              <a:t>, sonuç </a:t>
            </a:r>
            <a:r>
              <a:rPr lang="tr-TR" dirty="0">
                <a:cs typeface="Times New Roman" panose="02020603050405020304" pitchFamily="18" charset="0"/>
              </a:rPr>
              <a:t>çıkartan ve </a:t>
            </a:r>
            <a:r>
              <a:rPr lang="tr-TR" dirty="0" smtClean="0">
                <a:cs typeface="Times New Roman" panose="02020603050405020304" pitchFamily="18" charset="0"/>
              </a:rPr>
              <a:t>uygun </a:t>
            </a:r>
            <a:r>
              <a:rPr lang="tr-TR" dirty="0">
                <a:cs typeface="Times New Roman" panose="02020603050405020304" pitchFamily="18" charset="0"/>
              </a:rPr>
              <a:t>ortamlarda saklayabilen ve yine istenildiğinde geri getirebilen elektronik </a:t>
            </a:r>
            <a:r>
              <a:rPr lang="tr-TR" dirty="0" smtClean="0">
                <a:cs typeface="Times New Roman" panose="02020603050405020304" pitchFamily="18" charset="0"/>
              </a:rPr>
              <a:t>bir cihazdır.</a:t>
            </a:r>
          </a:p>
          <a:p>
            <a:r>
              <a:rPr lang="tr-TR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Verileri </a:t>
            </a:r>
            <a:r>
              <a:rPr lang="tr-TR" dirty="0">
                <a:solidFill>
                  <a:schemeClr val="tx1"/>
                </a:solidFill>
                <a:cs typeface="Times New Roman" panose="02020603050405020304" pitchFamily="18" charset="0"/>
              </a:rPr>
              <a:t>kabul eden, saklayabilen, değerlendiren ve sonuçları kullanıcının istediği biçimde verebilen elektronik cihazlardır</a:t>
            </a:r>
            <a:r>
              <a:rPr lang="tr-TR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r>
              <a:rPr lang="tr-TR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endParaRPr lang="tr-TR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endParaRPr lang="tr-TR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tr-TR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Kısaca </a:t>
            </a:r>
            <a:r>
              <a:rPr lang="tr-TR" dirty="0">
                <a:solidFill>
                  <a:schemeClr val="tx1"/>
                </a:solidFill>
                <a:cs typeface="Times New Roman" panose="02020603050405020304" pitchFamily="18" charset="0"/>
              </a:rPr>
              <a:t>bilgisayar, bilgi işleyen elektronik bir makinedir.</a:t>
            </a:r>
          </a:p>
          <a:p>
            <a:endParaRPr lang="tr-TR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818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Bilgisayarın Tarihçesi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474976" y="1414272"/>
            <a:ext cx="9029636" cy="44969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tr-TR" b="1" dirty="0" smtClean="0"/>
              <a:t>Abaküs	(yaklaşık 5000 yıl önce)</a:t>
            </a:r>
            <a:r>
              <a:rPr lang="tr-TR" dirty="0" smtClean="0"/>
              <a:t>	</a:t>
            </a:r>
            <a:endParaRPr lang="tr-TR" dirty="0"/>
          </a:p>
          <a:p>
            <a:pPr marL="0" indent="0">
              <a:buNone/>
            </a:pPr>
            <a:r>
              <a:rPr lang="tr-TR" dirty="0" smtClean="0"/>
              <a:t>Bilgisayarın </a:t>
            </a:r>
            <a:r>
              <a:rPr lang="tr-TR" dirty="0"/>
              <a:t>tanımında yer alan hesaplama </a:t>
            </a:r>
            <a:r>
              <a:rPr lang="tr-TR" dirty="0" smtClean="0"/>
              <a:t>özelliğinden</a:t>
            </a:r>
          </a:p>
          <a:p>
            <a:pPr marL="0" indent="0">
              <a:buNone/>
            </a:pPr>
            <a:r>
              <a:rPr lang="tr-TR" dirty="0" smtClean="0"/>
              <a:t>dolayı </a:t>
            </a:r>
            <a:r>
              <a:rPr lang="tr-TR" dirty="0"/>
              <a:t>bazı kaynaklarda basit hesap makinesi olan abaküs, </a:t>
            </a:r>
            <a:endParaRPr lang="tr-TR" dirty="0" smtClean="0"/>
          </a:p>
          <a:p>
            <a:pPr marL="0" indent="0">
              <a:buNone/>
            </a:pPr>
            <a:r>
              <a:rPr lang="tr-TR" dirty="0" smtClean="0"/>
              <a:t>ilk </a:t>
            </a:r>
            <a:r>
              <a:rPr lang="tr-TR" dirty="0"/>
              <a:t>bilgisayar olarak tanımlanmaktadır</a:t>
            </a:r>
            <a:endParaRPr lang="tr-TR" dirty="0" smtClean="0"/>
          </a:p>
          <a:p>
            <a:pPr marL="0" indent="0">
              <a:buNone/>
            </a:pPr>
            <a:endParaRPr lang="tr-TR" dirty="0" smtClean="0"/>
          </a:p>
          <a:p>
            <a:pPr marL="0" indent="0">
              <a:buNone/>
            </a:pPr>
            <a:r>
              <a:rPr lang="tr-TR" b="1" dirty="0" smtClean="0"/>
              <a:t>Fark Makinesi (1822-1817) </a:t>
            </a:r>
            <a:r>
              <a:rPr lang="tr-TR" dirty="0" smtClean="0"/>
              <a:t>			</a:t>
            </a:r>
          </a:p>
          <a:p>
            <a:r>
              <a:rPr lang="tr-TR" dirty="0" smtClean="0"/>
              <a:t>İngiliz matematik </a:t>
            </a:r>
            <a:r>
              <a:rPr lang="tr-TR" dirty="0"/>
              <a:t>profesörü Charles </a:t>
            </a:r>
            <a:r>
              <a:rPr lang="tr-TR" dirty="0" err="1" smtClean="0"/>
              <a:t>Babbage</a:t>
            </a:r>
            <a:r>
              <a:rPr lang="tr-TR" dirty="0" smtClean="0"/>
              <a:t> </a:t>
            </a:r>
          </a:p>
          <a:p>
            <a:pPr marL="0" indent="0">
              <a:buNone/>
            </a:pPr>
            <a:r>
              <a:rPr lang="tr-TR" dirty="0" smtClean="0"/>
              <a:t>buhar </a:t>
            </a:r>
            <a:r>
              <a:rPr lang="tr-TR" dirty="0"/>
              <a:t>gücüyle çalışan bir </a:t>
            </a:r>
            <a:r>
              <a:rPr lang="tr-TR" dirty="0" smtClean="0"/>
              <a:t>motora sahip </a:t>
            </a:r>
            <a:r>
              <a:rPr lang="tr-TR" dirty="0"/>
              <a:t>olan </a:t>
            </a:r>
            <a:r>
              <a:rPr lang="tr-TR" dirty="0" smtClean="0"/>
              <a:t>aleti </a:t>
            </a:r>
          </a:p>
          <a:p>
            <a:pPr marL="0" indent="0">
              <a:buNone/>
            </a:pPr>
            <a:r>
              <a:rPr lang="tr-TR" dirty="0" smtClean="0"/>
              <a:t>icat etti. </a:t>
            </a:r>
            <a:r>
              <a:rPr lang="tr-TR" dirty="0" err="1"/>
              <a:t>Orjinal</a:t>
            </a:r>
            <a:r>
              <a:rPr lang="tr-TR" dirty="0"/>
              <a:t> adıyla “</a:t>
            </a:r>
            <a:r>
              <a:rPr lang="tr-TR" dirty="0" err="1"/>
              <a:t>analytical</a:t>
            </a:r>
            <a:r>
              <a:rPr lang="tr-TR" dirty="0"/>
              <a:t> engine”, </a:t>
            </a:r>
            <a:endParaRPr lang="tr-TR" dirty="0" smtClean="0"/>
          </a:p>
          <a:p>
            <a:pPr marL="0" indent="0">
              <a:buNone/>
            </a:pPr>
            <a:r>
              <a:rPr lang="tr-TR" dirty="0" err="1" smtClean="0"/>
              <a:t>Türkçe’de</a:t>
            </a:r>
            <a:r>
              <a:rPr lang="tr-TR" dirty="0" smtClean="0"/>
              <a:t> </a:t>
            </a:r>
            <a:r>
              <a:rPr lang="tr-TR" dirty="0"/>
              <a:t>ise “fark </a:t>
            </a:r>
            <a:r>
              <a:rPr lang="tr-TR" dirty="0" smtClean="0"/>
              <a:t>makinesi” olarak </a:t>
            </a:r>
            <a:r>
              <a:rPr lang="tr-TR" dirty="0"/>
              <a:t>adlandırılan bu alet, </a:t>
            </a:r>
            <a:endParaRPr lang="tr-TR" dirty="0" smtClean="0"/>
          </a:p>
          <a:p>
            <a:pPr marL="0" indent="0">
              <a:buNone/>
            </a:pPr>
            <a:r>
              <a:rPr lang="tr-TR" dirty="0" smtClean="0"/>
              <a:t>hesaplama </a:t>
            </a:r>
            <a:r>
              <a:rPr lang="tr-TR" dirty="0"/>
              <a:t>işlemlerinde </a:t>
            </a:r>
            <a:r>
              <a:rPr lang="tr-TR" dirty="0" smtClean="0"/>
              <a:t>kullanılmaktaydı.</a:t>
            </a:r>
            <a:r>
              <a:rPr lang="tr-TR" dirty="0"/>
              <a:t/>
            </a:r>
            <a:br>
              <a:rPr lang="tr-TR" dirty="0"/>
            </a:br>
            <a:endParaRPr lang="tr-TR" dirty="0"/>
          </a:p>
          <a:p>
            <a:pPr marL="0" indent="0">
              <a:buNone/>
            </a:pPr>
            <a:r>
              <a:rPr lang="tr-TR" dirty="0" smtClean="0"/>
              <a:t>	</a:t>
            </a:r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1741" y="1575038"/>
            <a:ext cx="2488876" cy="1769978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1740" y="3500312"/>
            <a:ext cx="2488877" cy="219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87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Bilgisayarın Tarihçesi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b="1" dirty="0" err="1" smtClean="0"/>
              <a:t>Eniac</a:t>
            </a:r>
            <a:r>
              <a:rPr lang="tr-TR" b="1" dirty="0" smtClean="0"/>
              <a:t> </a:t>
            </a:r>
            <a:r>
              <a:rPr lang="tr-TR" b="1" dirty="0"/>
              <a:t>(1939-1942 -30 </a:t>
            </a:r>
            <a:r>
              <a:rPr lang="tr-TR" b="1" dirty="0" smtClean="0"/>
              <a:t>ton)- ilk modern dijital bilgisayar</a:t>
            </a:r>
          </a:p>
          <a:p>
            <a:r>
              <a:rPr lang="tr-TR" dirty="0"/>
              <a:t>1946’da </a:t>
            </a:r>
            <a:r>
              <a:rPr lang="tr-TR" dirty="0" err="1"/>
              <a:t>Pensilvanya</a:t>
            </a:r>
            <a:r>
              <a:rPr lang="tr-TR" dirty="0"/>
              <a:t> Üniversitesinde  ENIAC (</a:t>
            </a:r>
            <a:r>
              <a:rPr lang="tr-TR" dirty="0" err="1"/>
              <a:t>Elektronics</a:t>
            </a:r>
            <a:r>
              <a:rPr lang="tr-TR" dirty="0"/>
              <a:t> </a:t>
            </a:r>
            <a:r>
              <a:rPr lang="tr-TR" dirty="0" err="1"/>
              <a:t>Numerical</a:t>
            </a:r>
            <a:r>
              <a:rPr lang="tr-TR" dirty="0"/>
              <a:t> </a:t>
            </a:r>
            <a:r>
              <a:rPr lang="tr-TR" dirty="0" err="1"/>
              <a:t>Integrator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Calculator</a:t>
            </a:r>
            <a:r>
              <a:rPr lang="tr-TR" dirty="0"/>
              <a:t>) geliştirildi. </a:t>
            </a:r>
            <a:endParaRPr lang="tr-TR" dirty="0" smtClean="0"/>
          </a:p>
          <a:p>
            <a:r>
              <a:rPr lang="tr-TR" dirty="0" smtClean="0"/>
              <a:t>Anahtar </a:t>
            </a:r>
            <a:r>
              <a:rPr lang="tr-TR" dirty="0"/>
              <a:t>setlerinin, fişlerin ve soketlerin değiştirilmesi esasına göre çalıştığından</a:t>
            </a:r>
            <a:r>
              <a:rPr lang="tr-TR" b="1" dirty="0"/>
              <a:t> ilk genel amaçlı </a:t>
            </a:r>
            <a:r>
              <a:rPr lang="tr-TR" b="1" dirty="0" smtClean="0"/>
              <a:t>bilgisayar </a:t>
            </a:r>
            <a:r>
              <a:rPr lang="tr-TR" dirty="0" smtClean="0"/>
              <a:t>olarak tanımlanır. </a:t>
            </a:r>
            <a:endParaRPr lang="tr-TR" dirty="0"/>
          </a:p>
          <a:p>
            <a:r>
              <a:rPr lang="tr-TR" dirty="0"/>
              <a:t>70 bin direnç, 10 bin kondansatör, 18000 lamba ve bu elemanların harcadığı 150-200 </a:t>
            </a:r>
            <a:r>
              <a:rPr lang="tr-TR" dirty="0" err="1"/>
              <a:t>kilowatt</a:t>
            </a:r>
            <a:r>
              <a:rPr lang="tr-TR" dirty="0"/>
              <a:t> </a:t>
            </a:r>
            <a:r>
              <a:rPr lang="tr-TR" dirty="0" smtClean="0"/>
              <a:t>enerji</a:t>
            </a:r>
          </a:p>
          <a:p>
            <a:r>
              <a:rPr lang="tr-TR" dirty="0" smtClean="0"/>
              <a:t> </a:t>
            </a:r>
            <a:r>
              <a:rPr lang="tr-TR" dirty="0"/>
              <a:t>S</a:t>
            </a:r>
            <a:r>
              <a:rPr lang="tr-TR" dirty="0" smtClean="0"/>
              <a:t>adece </a:t>
            </a:r>
            <a:r>
              <a:rPr lang="tr-TR" dirty="0"/>
              <a:t>20 sayıyı depolama </a:t>
            </a:r>
            <a:r>
              <a:rPr lang="tr-TR" dirty="0" smtClean="0"/>
              <a:t>özelliği</a:t>
            </a:r>
          </a:p>
          <a:p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8616" y="4296965"/>
            <a:ext cx="2162215" cy="161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49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Bilgisayarın Tarihçesi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b="1" dirty="0" smtClean="0"/>
              <a:t>İlk </a:t>
            </a:r>
            <a:r>
              <a:rPr lang="tr-TR" b="1" dirty="0"/>
              <a:t>Kuşak Vakum Tüpleri (1950-1958)</a:t>
            </a:r>
          </a:p>
          <a:p>
            <a:r>
              <a:rPr lang="tr-TR" dirty="0" smtClean="0"/>
              <a:t>Programlama dili; Makine dili kullanıldı.</a:t>
            </a:r>
          </a:p>
          <a:p>
            <a:r>
              <a:rPr lang="tr-TR" dirty="0"/>
              <a:t>B</a:t>
            </a:r>
            <a:r>
              <a:rPr lang="tr-TR" dirty="0" smtClean="0"/>
              <a:t>ilgiler bellekte saklanırdı.</a:t>
            </a:r>
          </a:p>
          <a:p>
            <a:r>
              <a:rPr lang="tr-TR" dirty="0" smtClean="0"/>
              <a:t>İşlemci </a:t>
            </a:r>
            <a:r>
              <a:rPr lang="tr-TR" dirty="0"/>
              <a:t>olarak çok büyük vakum tüpleri kullanılırdı. </a:t>
            </a:r>
          </a:p>
          <a:p>
            <a:r>
              <a:rPr lang="tr-TR" dirty="0"/>
              <a:t>Fazla enerji </a:t>
            </a:r>
            <a:r>
              <a:rPr lang="tr-TR" dirty="0" smtClean="0"/>
              <a:t>harcar ve</a:t>
            </a:r>
            <a:r>
              <a:rPr lang="tr-TR" dirty="0"/>
              <a:t> </a:t>
            </a:r>
            <a:r>
              <a:rPr lang="tr-TR" dirty="0" smtClean="0"/>
              <a:t>çevreye </a:t>
            </a:r>
            <a:r>
              <a:rPr lang="tr-TR" dirty="0"/>
              <a:t>fazla ısı yayarlardı. </a:t>
            </a:r>
          </a:p>
          <a:p>
            <a:r>
              <a:rPr lang="tr-TR" dirty="0"/>
              <a:t>Veri programlarını ana belleklerinde tutarlardı. </a:t>
            </a:r>
          </a:p>
          <a:p>
            <a:r>
              <a:rPr lang="tr-TR" dirty="0"/>
              <a:t>Saklama aracı olarak manyetik teyp kullanılırdı. </a:t>
            </a:r>
          </a:p>
          <a:p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264" y="2160357"/>
            <a:ext cx="2185787" cy="272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9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Bilgisayarın Tarihçesi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377440" y="1725433"/>
            <a:ext cx="9127172" cy="41857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b="1" dirty="0" smtClean="0"/>
              <a:t>İkinci Kuşak </a:t>
            </a:r>
            <a:r>
              <a:rPr lang="tr-TR" b="1" dirty="0" err="1" smtClean="0"/>
              <a:t>Transistörler</a:t>
            </a:r>
            <a:r>
              <a:rPr lang="tr-TR" b="1" dirty="0" smtClean="0"/>
              <a:t> (1958-1964)</a:t>
            </a:r>
          </a:p>
          <a:p>
            <a:r>
              <a:rPr lang="tr-TR" dirty="0"/>
              <a:t>ASSEMBLY makine dili </a:t>
            </a:r>
            <a:r>
              <a:rPr lang="tr-TR" dirty="0" smtClean="0"/>
              <a:t>kullanıldı.</a:t>
            </a:r>
          </a:p>
          <a:p>
            <a:r>
              <a:rPr lang="tr-TR" dirty="0" smtClean="0"/>
              <a:t>İlk </a:t>
            </a:r>
            <a:r>
              <a:rPr lang="tr-TR" dirty="0"/>
              <a:t>dönemde kullanılan Vakum Tüplerinin yerine </a:t>
            </a:r>
            <a:endParaRPr lang="tr-TR" dirty="0" smtClean="0"/>
          </a:p>
          <a:p>
            <a:pPr marL="0" indent="0">
              <a:buNone/>
            </a:pPr>
            <a:r>
              <a:rPr lang="tr-TR" dirty="0" err="1" smtClean="0"/>
              <a:t>transistörler</a:t>
            </a:r>
            <a:r>
              <a:rPr lang="tr-TR" dirty="0" smtClean="0"/>
              <a:t> kullanıldı.(Akım kontrolü/Akım yükseltici-doğrultucu)</a:t>
            </a:r>
          </a:p>
          <a:p>
            <a:r>
              <a:rPr lang="tr-TR" dirty="0" smtClean="0"/>
              <a:t>Az </a:t>
            </a:r>
            <a:r>
              <a:rPr lang="tr-TR" dirty="0"/>
              <a:t>enerji </a:t>
            </a:r>
            <a:r>
              <a:rPr lang="tr-TR" dirty="0" smtClean="0"/>
              <a:t>kullanıldı, daha </a:t>
            </a:r>
            <a:r>
              <a:rPr lang="tr-TR" dirty="0"/>
              <a:t>az ısı </a:t>
            </a:r>
            <a:r>
              <a:rPr lang="tr-TR" dirty="0" smtClean="0"/>
              <a:t>yayıldı, daha hızlı</a:t>
            </a:r>
            <a:endParaRPr lang="tr-TR" dirty="0"/>
          </a:p>
          <a:p>
            <a:r>
              <a:rPr lang="tr-TR" dirty="0"/>
              <a:t>Ortalama 10.000 </a:t>
            </a:r>
            <a:r>
              <a:rPr lang="tr-TR" dirty="0" err="1"/>
              <a:t>transistör</a:t>
            </a:r>
            <a:r>
              <a:rPr lang="tr-TR" dirty="0"/>
              <a:t> ile çalışırlardı. </a:t>
            </a:r>
          </a:p>
          <a:p>
            <a:r>
              <a:rPr lang="tr-TR" dirty="0" err="1" smtClean="0"/>
              <a:t>Transistörler</a:t>
            </a:r>
            <a:r>
              <a:rPr lang="tr-TR" dirty="0" smtClean="0"/>
              <a:t> </a:t>
            </a:r>
            <a:r>
              <a:rPr lang="tr-TR" dirty="0"/>
              <a:t>tablolar üzerine el ile monte edilirdi. </a:t>
            </a:r>
          </a:p>
          <a:p>
            <a:r>
              <a:rPr lang="tr-TR" dirty="0"/>
              <a:t>İlk defa yazılım kullanılmaya başlandı. </a:t>
            </a:r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3" t="6858" r="880" b="10197"/>
          <a:stretch/>
        </p:blipFill>
        <p:spPr>
          <a:xfrm>
            <a:off x="8460551" y="1354446"/>
            <a:ext cx="2011458" cy="156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64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Bilgisayarın Tarihçesi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b="1" dirty="0" smtClean="0"/>
              <a:t>Üçüncü </a:t>
            </a:r>
            <a:r>
              <a:rPr lang="tr-TR" b="1" dirty="0"/>
              <a:t>Kuşak Entegre Devreler (1965-1971)</a:t>
            </a:r>
            <a:br>
              <a:rPr lang="tr-TR" b="1" dirty="0"/>
            </a:br>
            <a:endParaRPr lang="tr-TR" b="1" dirty="0"/>
          </a:p>
          <a:p>
            <a:r>
              <a:rPr lang="tr-TR" dirty="0" err="1" smtClean="0"/>
              <a:t>Moore</a:t>
            </a:r>
            <a:r>
              <a:rPr lang="tr-TR" dirty="0" smtClean="0"/>
              <a:t> kuralı (entegre devre üzerindeki </a:t>
            </a:r>
            <a:r>
              <a:rPr lang="tr-TR" dirty="0" err="1" smtClean="0"/>
              <a:t>transistör</a:t>
            </a:r>
            <a:r>
              <a:rPr lang="tr-TR" dirty="0" smtClean="0"/>
              <a:t> sayısı her iki senede bir iki katına çıkar</a:t>
            </a:r>
          </a:p>
          <a:p>
            <a:r>
              <a:rPr lang="tr-TR" dirty="0" err="1" smtClean="0"/>
              <a:t>Transistörler</a:t>
            </a:r>
            <a:r>
              <a:rPr lang="tr-TR" dirty="0" smtClean="0"/>
              <a:t> </a:t>
            </a:r>
            <a:r>
              <a:rPr lang="tr-TR" dirty="0"/>
              <a:t>bir araya getirilerek Entegre Devreler yapıldı. </a:t>
            </a:r>
            <a:endParaRPr lang="tr-TR" dirty="0" smtClean="0"/>
          </a:p>
          <a:p>
            <a:r>
              <a:rPr lang="tr-TR" dirty="0" smtClean="0"/>
              <a:t>İlk </a:t>
            </a:r>
            <a:r>
              <a:rPr lang="tr-TR" dirty="0"/>
              <a:t>Merkezi İ</a:t>
            </a:r>
            <a:r>
              <a:rPr lang="tr-TR" dirty="0" smtClean="0"/>
              <a:t>şlem birimi (MİB) </a:t>
            </a:r>
            <a:r>
              <a:rPr lang="tr-TR" dirty="0"/>
              <a:t>CPU yapıldı. </a:t>
            </a:r>
            <a:endParaRPr lang="tr-TR" dirty="0" smtClean="0"/>
          </a:p>
          <a:p>
            <a:r>
              <a:rPr lang="tr-TR" dirty="0" smtClean="0"/>
              <a:t>İşlemci </a:t>
            </a:r>
            <a:r>
              <a:rPr lang="tr-TR" dirty="0"/>
              <a:t>olarak entegre devreler kullanılırdı </a:t>
            </a:r>
          </a:p>
          <a:p>
            <a:r>
              <a:rPr lang="tr-TR" dirty="0"/>
              <a:t>Düşük </a:t>
            </a:r>
            <a:r>
              <a:rPr lang="tr-TR" dirty="0" smtClean="0"/>
              <a:t>maliyet, </a:t>
            </a:r>
            <a:r>
              <a:rPr lang="tr-TR" dirty="0"/>
              <a:t>yüksek güvenirlik sağlanmaya başlandı. </a:t>
            </a:r>
          </a:p>
          <a:p>
            <a:r>
              <a:rPr lang="tr-TR" dirty="0"/>
              <a:t>Manyetik diskler kullanılmaya başlandı. </a:t>
            </a:r>
          </a:p>
          <a:p>
            <a:r>
              <a:rPr lang="tr-TR" dirty="0"/>
              <a:t>Program ve veriler ihtiyaç duyulduğu sürece saklanabiliyordu.</a:t>
            </a:r>
          </a:p>
          <a:p>
            <a:endParaRPr lang="tr-TR" dirty="0"/>
          </a:p>
          <a:p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749" y="1299300"/>
            <a:ext cx="170078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99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Bilgisayarın Tarihçesi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b="1" dirty="0" smtClean="0"/>
              <a:t>Dördüncü Kuşak </a:t>
            </a:r>
            <a:r>
              <a:rPr lang="tr-TR" b="1" dirty="0"/>
              <a:t>Mikro Devreler</a:t>
            </a:r>
            <a:r>
              <a:rPr lang="tr-TR" b="1" dirty="0" smtClean="0"/>
              <a:t> </a:t>
            </a:r>
            <a:r>
              <a:rPr lang="tr-TR" b="1" dirty="0"/>
              <a:t>(</a:t>
            </a:r>
            <a:r>
              <a:rPr lang="tr-TR" b="1" dirty="0" smtClean="0"/>
              <a:t>1972-günümüz)</a:t>
            </a:r>
          </a:p>
          <a:p>
            <a:r>
              <a:rPr lang="tr-TR" dirty="0"/>
              <a:t>İşlem ve kontrol birimlerinin tümünün bir arada bulunduğu çipler geliştirildi. </a:t>
            </a:r>
            <a:endParaRPr lang="tr-TR" dirty="0" smtClean="0"/>
          </a:p>
          <a:p>
            <a:r>
              <a:rPr lang="tr-TR" dirty="0" smtClean="0"/>
              <a:t>işlemler daha hızlı hale geldi.</a:t>
            </a:r>
            <a:endParaRPr lang="tr-TR" dirty="0"/>
          </a:p>
          <a:p>
            <a:r>
              <a:rPr lang="tr-TR" dirty="0" smtClean="0"/>
              <a:t>Disk </a:t>
            </a:r>
            <a:r>
              <a:rPr lang="tr-TR" dirty="0"/>
              <a:t>ve CD'ler </a:t>
            </a:r>
            <a:r>
              <a:rPr lang="tr-TR" dirty="0" smtClean="0"/>
              <a:t>kullanılır oldu.</a:t>
            </a:r>
          </a:p>
          <a:p>
            <a:r>
              <a:rPr lang="tr-TR" dirty="0" smtClean="0"/>
              <a:t>Yapay </a:t>
            </a:r>
            <a:r>
              <a:rPr lang="tr-TR" dirty="0"/>
              <a:t>zekâ kavramı </a:t>
            </a:r>
            <a:endParaRPr lang="tr-TR" dirty="0" smtClean="0"/>
          </a:p>
          <a:p>
            <a:r>
              <a:rPr lang="tr-TR" dirty="0" smtClean="0"/>
              <a:t>Ağ </a:t>
            </a:r>
            <a:r>
              <a:rPr lang="tr-TR" dirty="0"/>
              <a:t>sistemleri oluşturulup bilgisayarlar arasında iletişim sağlanabildi. </a:t>
            </a:r>
          </a:p>
          <a:p>
            <a:r>
              <a:rPr lang="tr-TR" dirty="0"/>
              <a:t>Bilgisayarlar fiziksel olarak küçülerek kullanışlı ve taşınabilir hale geldi. </a:t>
            </a:r>
          </a:p>
          <a:p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3" t="15155" r="3707" b="16069"/>
          <a:stretch/>
        </p:blipFill>
        <p:spPr>
          <a:xfrm>
            <a:off x="8305830" y="693600"/>
            <a:ext cx="1872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1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Bilgisayarın Tarihçesi</a:t>
            </a:r>
          </a:p>
        </p:txBody>
      </p:sp>
      <p:pic>
        <p:nvPicPr>
          <p:cNvPr id="4" name="İçerik Yer Tutucusu 3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369"/>
          <a:stretch/>
        </p:blipFill>
        <p:spPr bwMode="auto">
          <a:xfrm>
            <a:off x="2772575" y="2320341"/>
            <a:ext cx="8343916" cy="17813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49967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Bilgisayarların Temel Yapısı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Giriş/Çıkış Birimleri</a:t>
            </a:r>
          </a:p>
          <a:p>
            <a:r>
              <a:rPr lang="tr-TR" dirty="0" smtClean="0"/>
              <a:t>Bellek </a:t>
            </a:r>
          </a:p>
          <a:p>
            <a:r>
              <a:rPr lang="tr-TR" dirty="0" smtClean="0"/>
              <a:t>İşlemci (MİB-CPU)</a:t>
            </a:r>
          </a:p>
          <a:p>
            <a:endParaRPr lang="tr-TR" dirty="0"/>
          </a:p>
        </p:txBody>
      </p:sp>
      <p:pic>
        <p:nvPicPr>
          <p:cNvPr id="4" name="İçerik Yer Tutucusu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575" y="3420215"/>
            <a:ext cx="5249008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6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Bilgisayar</a:t>
            </a:r>
            <a:endParaRPr lang="tr-TR" dirty="0"/>
          </a:p>
        </p:txBody>
      </p:sp>
      <p:graphicFrame>
        <p:nvGraphicFramePr>
          <p:cNvPr id="4" name="İçerik Yer Tutucus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0516482"/>
              </p:ext>
            </p:extLst>
          </p:nvPr>
        </p:nvGraphicFramePr>
        <p:xfrm>
          <a:off x="1754325" y="1502229"/>
          <a:ext cx="9048657" cy="4306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680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Dersin Hedefleri 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dirty="0"/>
              <a:t>Temel bilgisayar bileşenlerini ve çevre birimlerini açıklayabileceksiniz </a:t>
            </a:r>
          </a:p>
          <a:p>
            <a:pPr lvl="0"/>
            <a:r>
              <a:rPr lang="tr-TR" dirty="0"/>
              <a:t>İşletim sistemine ait temel işlevleri gerçekleştirebileceksiniz</a:t>
            </a:r>
          </a:p>
          <a:p>
            <a:pPr lvl="0"/>
            <a:r>
              <a:rPr lang="tr-TR" dirty="0"/>
              <a:t>Kelime işlemci uygulamaları yapabileceksiniz</a:t>
            </a:r>
          </a:p>
          <a:p>
            <a:pPr lvl="0"/>
            <a:r>
              <a:rPr lang="tr-TR" dirty="0"/>
              <a:t>Elektronik tablo hazırlayabileceksiniz</a:t>
            </a:r>
          </a:p>
          <a:p>
            <a:pPr lvl="0"/>
            <a:r>
              <a:rPr lang="tr-TR" dirty="0"/>
              <a:t>Sunu hazırlayabileceksiniz</a:t>
            </a:r>
          </a:p>
          <a:p>
            <a:r>
              <a:rPr lang="tr-TR" dirty="0" smtClean="0"/>
              <a:t>İnternet ile ilgili </a:t>
            </a:r>
            <a:r>
              <a:rPr lang="tr-TR" dirty="0"/>
              <a:t>temel bilgileri </a:t>
            </a:r>
            <a:r>
              <a:rPr lang="tr-TR" dirty="0" smtClean="0"/>
              <a:t>açıklayabileceksiniz</a:t>
            </a:r>
          </a:p>
          <a:p>
            <a:r>
              <a:rPr lang="tr-TR" dirty="0" smtClean="0"/>
              <a:t>Ver tabanı ile ilgili temel işlevleri gerçekleştirebileceksiniz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8195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8099AB1-2E8B-46CC-9A99-2F6E910F455E}" type="slidenum">
              <a:rPr lang="tr-TR" altLang="tr-TR">
                <a:solidFill>
                  <a:srgbClr val="898989"/>
                </a:solidFill>
              </a:rPr>
              <a:pPr eaLnBrk="1" hangingPunct="1"/>
              <a:t>20</a:t>
            </a:fld>
            <a:endParaRPr lang="tr-TR" altLang="tr-TR">
              <a:solidFill>
                <a:srgbClr val="898989"/>
              </a:solidFill>
            </a:endParaRPr>
          </a:p>
        </p:txBody>
      </p:sp>
      <p:graphicFrame>
        <p:nvGraphicFramePr>
          <p:cNvPr id="4" name="Tablo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668210"/>
              </p:ext>
            </p:extLst>
          </p:nvPr>
        </p:nvGraphicFramePr>
        <p:xfrm>
          <a:off x="2135188" y="188913"/>
          <a:ext cx="7921252" cy="731837"/>
        </p:xfrm>
        <a:graphic>
          <a:graphicData uri="http://schemas.openxmlformats.org/drawingml/2006/table">
            <a:tbl>
              <a:tblPr firstRow="1" firstCol="1" bandRow="1"/>
              <a:tblGrid>
                <a:gridCol w="7921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18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b="1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Yaygın Kullanılan İşletim Sistemleri</a:t>
                      </a:r>
                      <a:endParaRPr lang="tr-TR" sz="18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o 5"/>
          <p:cNvGraphicFramePr>
            <a:graphicFrameLocks noGrp="1"/>
          </p:cNvGraphicFramePr>
          <p:nvPr>
            <p:extLst/>
          </p:nvPr>
        </p:nvGraphicFramePr>
        <p:xfrm>
          <a:off x="2135561" y="836713"/>
          <a:ext cx="7921625" cy="5473254"/>
        </p:xfrm>
        <a:graphic>
          <a:graphicData uri="http://schemas.openxmlformats.org/drawingml/2006/table">
            <a:tbl>
              <a:tblPr/>
              <a:tblGrid>
                <a:gridCol w="7921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732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r-TR" sz="1800" b="1" i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tr-T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" name="Resim 6" descr="http://upload.wikimedia.org/wikipedia/en/thumb/b/b9/MacOS_original_logo.svg/300px-MacOS_original_logo.svg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835" y="1558435"/>
            <a:ext cx="1352430" cy="1282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Düz Bağlayıcı 13"/>
          <p:cNvCxnSpPr>
            <a:endCxn id="6" idx="3"/>
          </p:cNvCxnSpPr>
          <p:nvPr/>
        </p:nvCxnSpPr>
        <p:spPr>
          <a:xfrm flipV="1">
            <a:off x="2135189" y="3573340"/>
            <a:ext cx="7921997" cy="71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ağ Ok 8"/>
          <p:cNvSpPr/>
          <p:nvPr/>
        </p:nvSpPr>
        <p:spPr>
          <a:xfrm>
            <a:off x="3810112" y="2060849"/>
            <a:ext cx="671643" cy="332683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Sağ Ok 14"/>
          <p:cNvSpPr/>
          <p:nvPr/>
        </p:nvSpPr>
        <p:spPr>
          <a:xfrm>
            <a:off x="3642880" y="4971212"/>
            <a:ext cx="671643" cy="332683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16" name="Düz Ok Bağlayıcısı 15"/>
          <p:cNvCxnSpPr/>
          <p:nvPr/>
        </p:nvCxnSpPr>
        <p:spPr>
          <a:xfrm>
            <a:off x="6095814" y="3068961"/>
            <a:ext cx="0" cy="8685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Düz Ok Bağlayıcısı 16"/>
          <p:cNvCxnSpPr/>
          <p:nvPr/>
        </p:nvCxnSpPr>
        <p:spPr>
          <a:xfrm>
            <a:off x="7320136" y="3068961"/>
            <a:ext cx="0" cy="7965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Düz Ok Bağlayıcısı 17"/>
          <p:cNvCxnSpPr/>
          <p:nvPr/>
        </p:nvCxnSpPr>
        <p:spPr>
          <a:xfrm>
            <a:off x="9048328" y="2971782"/>
            <a:ext cx="0" cy="8172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4" descr="Ä°lgili resi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865" y="1656639"/>
            <a:ext cx="1671655" cy="114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279" y="1561111"/>
            <a:ext cx="1149182" cy="1254087"/>
          </a:xfrm>
          <a:prstGeom prst="rect">
            <a:avLst/>
          </a:prstGeom>
        </p:spPr>
      </p:pic>
      <p:pic>
        <p:nvPicPr>
          <p:cNvPr id="2056" name="Picture 8" descr="android png ile ilgili gÃ¶rsel sonucu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073" y="4147241"/>
            <a:ext cx="1660511" cy="166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os png ile ilgili gÃ¶rsel sonucu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519" y="4134201"/>
            <a:ext cx="1789852" cy="178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Resim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924" y="4149404"/>
            <a:ext cx="1909673" cy="1583852"/>
          </a:xfrm>
          <a:prstGeom prst="rect">
            <a:avLst/>
          </a:prstGeom>
        </p:spPr>
      </p:pic>
      <p:pic>
        <p:nvPicPr>
          <p:cNvPr id="2068" name="Picture 20" descr="Ä°lgili resim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690" y="1626393"/>
            <a:ext cx="1838010" cy="152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mobile device png ile ilgili gÃ¶rsel sonucu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207" y="4217273"/>
            <a:ext cx="1568792" cy="209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28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8099AB1-2E8B-46CC-9A99-2F6E910F455E}" type="slidenum">
              <a:rPr lang="tr-TR" altLang="tr-TR">
                <a:solidFill>
                  <a:srgbClr val="898989"/>
                </a:solidFill>
              </a:rPr>
              <a:pPr eaLnBrk="1" hangingPunct="1"/>
              <a:t>21</a:t>
            </a:fld>
            <a:endParaRPr lang="tr-TR" altLang="tr-TR">
              <a:solidFill>
                <a:srgbClr val="898989"/>
              </a:solidFill>
            </a:endParaRPr>
          </a:p>
        </p:txBody>
      </p:sp>
      <p:graphicFrame>
        <p:nvGraphicFramePr>
          <p:cNvPr id="4" name="Tablo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291265"/>
              </p:ext>
            </p:extLst>
          </p:nvPr>
        </p:nvGraphicFramePr>
        <p:xfrm>
          <a:off x="2135188" y="188914"/>
          <a:ext cx="7921252" cy="731837"/>
        </p:xfrm>
        <a:graphic>
          <a:graphicData uri="http://schemas.openxmlformats.org/drawingml/2006/table">
            <a:tbl>
              <a:tblPr firstRow="1" firstCol="1" bandRow="1"/>
              <a:tblGrid>
                <a:gridCol w="7921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1837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tr-TR" sz="2400" b="1" dirty="0" smtClean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Donanım ve Yazılım Kavramları</a:t>
                      </a:r>
                      <a:endParaRPr lang="tr-TR" sz="2400" b="1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o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215322"/>
              </p:ext>
            </p:extLst>
          </p:nvPr>
        </p:nvGraphicFramePr>
        <p:xfrm>
          <a:off x="2135560" y="980728"/>
          <a:ext cx="7921626" cy="5740747"/>
        </p:xfrm>
        <a:graphic>
          <a:graphicData uri="http://schemas.openxmlformats.org/drawingml/2006/table">
            <a:tbl>
              <a:tblPr/>
              <a:tblGrid>
                <a:gridCol w="3960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0813">
                  <a:extLst>
                    <a:ext uri="{9D8B030D-6E8A-4147-A177-3AD203B41FA5}">
                      <a16:colId xmlns:a16="http://schemas.microsoft.com/office/drawing/2014/main" val="3857822105"/>
                    </a:ext>
                  </a:extLst>
                </a:gridCol>
              </a:tblGrid>
              <a:tr h="57407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DONANIM</a:t>
                      </a:r>
                      <a:r>
                        <a:rPr lang="tr-TR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tr-TR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Bilgisayarın fiziksel ve elektronik yapısını oluşturan ana ve çevre birimlerinin tümüne donanım denir.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tr-TR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Bilgisayarın elle tutulabilen bölümlerine verilen isimdir.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tr-TR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Ekran, klavye, </a:t>
                      </a:r>
                      <a:r>
                        <a:rPr lang="tr-TR" sz="18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anakart</a:t>
                      </a:r>
                      <a:r>
                        <a:rPr lang="tr-TR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kablo, vs. </a:t>
                      </a:r>
                      <a:br>
                        <a:rPr lang="tr-TR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tr-TR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tr-TR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tr-TR" sz="1800" b="0" kern="1200" dirty="0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YAZILIM</a:t>
                      </a:r>
                      <a:r>
                        <a:rPr lang="tr-TR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tr-TR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Bilgisayarı çalıştırmaya yarayan, fiziksel kısım dışında kalan her şeye yazılım denir.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tr-TR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Yazılım, programları ifade eder. Bu programlar ile bilgisayar istenildiği gibi yönlendirilir.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tr-TR" sz="18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Windows, Word, Excel, Media Player, </a:t>
                      </a:r>
                      <a:r>
                        <a:rPr lang="tr-TR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vs.</a:t>
                      </a:r>
                      <a:endParaRPr lang="tr-TR" sz="1800" b="0" kern="1200" dirty="0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r-TR" sz="1800" b="0" kern="1200" dirty="0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Resi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932" y="3622976"/>
            <a:ext cx="2132899" cy="2921516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315" y="3479284"/>
            <a:ext cx="2383620" cy="306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3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Donanım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Bir </a:t>
            </a:r>
            <a:r>
              <a:rPr lang="tr-TR" dirty="0"/>
              <a:t>merkezi işlem </a:t>
            </a:r>
            <a:r>
              <a:rPr lang="tr-TR" dirty="0" smtClean="0"/>
              <a:t>birimi </a:t>
            </a:r>
            <a:r>
              <a:rPr lang="tr-TR" dirty="0"/>
              <a:t>ve bu birime bağlı çevre birimlerden oluşur. </a:t>
            </a:r>
            <a:endParaRPr lang="tr-TR" dirty="0" smtClean="0"/>
          </a:p>
          <a:p>
            <a:r>
              <a:rPr lang="tr-TR" dirty="0" smtClean="0"/>
              <a:t>Çevre </a:t>
            </a:r>
            <a:r>
              <a:rPr lang="tr-TR" dirty="0"/>
              <a:t>birimleri, </a:t>
            </a:r>
            <a:r>
              <a:rPr lang="tr-TR" dirty="0" smtClean="0"/>
              <a:t>giriş </a:t>
            </a:r>
            <a:r>
              <a:rPr lang="tr-TR" dirty="0"/>
              <a:t>birimleri ve çıkış birimleri olmak üzere </a:t>
            </a:r>
            <a:r>
              <a:rPr lang="tr-TR" dirty="0" smtClean="0"/>
              <a:t>ikiye ayrılır</a:t>
            </a:r>
            <a:r>
              <a:rPr lang="tr-TR" dirty="0"/>
              <a:t>. </a:t>
            </a:r>
            <a:endParaRPr lang="tr-TR" dirty="0" smtClean="0"/>
          </a:p>
          <a:p>
            <a:r>
              <a:rPr lang="tr-TR" dirty="0" smtClean="0"/>
              <a:t>Giriş </a:t>
            </a:r>
            <a:r>
              <a:rPr lang="tr-TR" dirty="0"/>
              <a:t>birimleri bilgisayar sistemine veri eklemek için </a:t>
            </a:r>
            <a:r>
              <a:rPr lang="tr-TR" dirty="0" smtClean="0"/>
              <a:t>kullanılır.</a:t>
            </a:r>
          </a:p>
          <a:p>
            <a:r>
              <a:rPr lang="tr-TR" dirty="0" smtClean="0"/>
              <a:t>Çıkış </a:t>
            </a:r>
            <a:r>
              <a:rPr lang="tr-TR" dirty="0"/>
              <a:t>birimleri sonuçların gösterilmesini sağlamaktadır. </a:t>
            </a:r>
            <a:endParaRPr lang="tr-TR" dirty="0" smtClean="0"/>
          </a:p>
          <a:p>
            <a:r>
              <a:rPr lang="tr-TR" dirty="0" smtClean="0"/>
              <a:t>Bazı </a:t>
            </a:r>
            <a:r>
              <a:rPr lang="tr-TR" dirty="0"/>
              <a:t>donanım birimleri </a:t>
            </a:r>
            <a:r>
              <a:rPr lang="tr-TR" dirty="0" smtClean="0"/>
              <a:t>ise hem </a:t>
            </a:r>
            <a:r>
              <a:rPr lang="tr-TR" dirty="0"/>
              <a:t>giriş hem de çıkış işlemlerinde </a:t>
            </a:r>
            <a:r>
              <a:rPr lang="tr-TR" dirty="0" smtClean="0"/>
              <a:t>kullanılabilir.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00636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Giriş ve Ç</a:t>
            </a:r>
            <a:r>
              <a:rPr lang="tr-TR" dirty="0" smtClean="0"/>
              <a:t>ıkış </a:t>
            </a:r>
            <a:r>
              <a:rPr lang="tr-TR" dirty="0"/>
              <a:t>Birimleri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80607" y="1606731"/>
            <a:ext cx="9924006" cy="4885509"/>
          </a:xfrm>
        </p:spPr>
        <p:txBody>
          <a:bodyPr>
            <a:normAutofit fontScale="92500" lnSpcReduction="10000"/>
          </a:bodyPr>
          <a:lstStyle/>
          <a:p>
            <a:r>
              <a:rPr lang="tr-TR" dirty="0"/>
              <a:t>Giriş ve çıkış </a:t>
            </a:r>
            <a:r>
              <a:rPr lang="tr-TR" dirty="0" smtClean="0"/>
              <a:t>birimleri </a:t>
            </a:r>
            <a:r>
              <a:rPr lang="tr-TR" dirty="0"/>
              <a:t>bir arada giriş/çıkış alt sistemini </a:t>
            </a:r>
            <a:r>
              <a:rPr lang="tr-TR" dirty="0" smtClean="0"/>
              <a:t>oluşturur, </a:t>
            </a:r>
            <a:r>
              <a:rPr lang="tr-TR" dirty="0"/>
              <a:t>dış dünya ile bilgisayar arasındaki iletişimi sağlarlar. </a:t>
            </a:r>
            <a:endParaRPr lang="tr-TR" dirty="0" smtClean="0"/>
          </a:p>
          <a:p>
            <a:r>
              <a:rPr lang="tr-TR" dirty="0"/>
              <a:t>Yalnızca bilgisayara giriş işlemi yapabilen aygıtlara Giriş Birimi, yalnızca bilgisayardan çıkış yapanlara Çıkış Birimi, hem giriş hem de çıkış işlemi için kullanılabilen aygıtlara ise Girdi-Çıktı Birimi adı verilir</a:t>
            </a:r>
            <a:r>
              <a:rPr lang="tr-TR" dirty="0" smtClean="0"/>
              <a:t>.</a:t>
            </a:r>
          </a:p>
          <a:p>
            <a:endParaRPr lang="tr-TR" dirty="0"/>
          </a:p>
          <a:p>
            <a:pPr marL="85725" lvl="0" indent="0" defTabSz="914400" fontAlgn="base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tr-TR" dirty="0" smtClean="0"/>
              <a:t>Giriş Birimlerine örnek; </a:t>
            </a:r>
          </a:p>
          <a:p>
            <a:pPr marL="85725" lvl="0" indent="0" defTabSz="914400" fontAlgn="base">
              <a:spcBef>
                <a:spcPct val="0"/>
              </a:spcBef>
              <a:spcAft>
                <a:spcPct val="0"/>
              </a:spcAft>
              <a:buClrTx/>
              <a:buNone/>
              <a:tabLst>
                <a:tab pos="444500" algn="l"/>
              </a:tabLst>
            </a:pPr>
            <a:r>
              <a:rPr lang="tr-TR" dirty="0" smtClean="0"/>
              <a:t>•</a:t>
            </a:r>
            <a:r>
              <a:rPr lang="tr-TR" dirty="0"/>
              <a:t>	</a:t>
            </a:r>
            <a:r>
              <a:rPr lang="tr-TR" sz="1500" dirty="0" smtClean="0"/>
              <a:t>Klavye,</a:t>
            </a:r>
          </a:p>
          <a:p>
            <a:pPr marL="85725" lvl="0" indent="0" defTabSz="914400" fontAlgn="base">
              <a:spcBef>
                <a:spcPct val="0"/>
              </a:spcBef>
              <a:spcAft>
                <a:spcPct val="0"/>
              </a:spcAft>
              <a:buClrTx/>
              <a:buNone/>
              <a:tabLst>
                <a:tab pos="444500" algn="l"/>
              </a:tabLst>
            </a:pPr>
            <a:r>
              <a:rPr lang="tr-TR" sz="1500" dirty="0" smtClean="0"/>
              <a:t>•	Mouse,</a:t>
            </a:r>
          </a:p>
          <a:p>
            <a:pPr marL="85725" lvl="0" indent="0" defTabSz="914400" fontAlgn="base">
              <a:spcBef>
                <a:spcPct val="0"/>
              </a:spcBef>
              <a:spcAft>
                <a:spcPct val="0"/>
              </a:spcAft>
              <a:buClrTx/>
              <a:buNone/>
              <a:tabLst>
                <a:tab pos="444500" algn="l"/>
              </a:tabLst>
            </a:pPr>
            <a:r>
              <a:rPr lang="tr-TR" sz="1500" dirty="0" smtClean="0"/>
              <a:t>•	Tarayıcı,</a:t>
            </a:r>
          </a:p>
          <a:p>
            <a:pPr marL="85725" lvl="0" indent="0" defTabSz="914400" fontAlgn="base">
              <a:spcBef>
                <a:spcPct val="0"/>
              </a:spcBef>
              <a:spcAft>
                <a:spcPct val="0"/>
              </a:spcAft>
              <a:buClrTx/>
              <a:buNone/>
              <a:tabLst>
                <a:tab pos="444500" algn="l"/>
              </a:tabLst>
            </a:pPr>
            <a:r>
              <a:rPr lang="tr-TR" sz="1500" dirty="0" smtClean="0"/>
              <a:t>•	Mikrofon</a:t>
            </a:r>
          </a:p>
          <a:p>
            <a:pPr marL="85725" lvl="0" indent="0" defTabSz="914400" fontAlgn="base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tr-TR" dirty="0" smtClean="0"/>
              <a:t>Çıkış Birimlerine örnek; </a:t>
            </a:r>
          </a:p>
          <a:p>
            <a:pPr marL="85725" lvl="0" indent="0" defTabSz="914400" fontAlgn="base">
              <a:spcBef>
                <a:spcPct val="0"/>
              </a:spcBef>
              <a:spcAft>
                <a:spcPct val="0"/>
              </a:spcAft>
              <a:buClrTx/>
              <a:buNone/>
              <a:tabLst>
                <a:tab pos="444500" algn="l"/>
              </a:tabLst>
            </a:pPr>
            <a:r>
              <a:rPr lang="tr-TR" dirty="0" smtClean="0"/>
              <a:t>•</a:t>
            </a:r>
            <a:r>
              <a:rPr lang="tr-TR" sz="1500" dirty="0"/>
              <a:t>	Yazıcı,</a:t>
            </a:r>
          </a:p>
          <a:p>
            <a:pPr marL="85725" lvl="0" indent="0" defTabSz="914400" fontAlgn="base">
              <a:spcBef>
                <a:spcPct val="0"/>
              </a:spcBef>
              <a:spcAft>
                <a:spcPct val="0"/>
              </a:spcAft>
              <a:buClrTx/>
              <a:buNone/>
              <a:tabLst>
                <a:tab pos="444500" algn="l"/>
              </a:tabLst>
            </a:pPr>
            <a:r>
              <a:rPr lang="tr-TR" sz="1500" dirty="0"/>
              <a:t>•	Monitör,</a:t>
            </a:r>
          </a:p>
          <a:p>
            <a:pPr marL="85725" lvl="0" indent="0" defTabSz="914400" fontAlgn="base">
              <a:spcBef>
                <a:spcPct val="0"/>
              </a:spcBef>
              <a:spcAft>
                <a:spcPct val="0"/>
              </a:spcAft>
              <a:buClrTx/>
              <a:buNone/>
              <a:tabLst>
                <a:tab pos="444500" algn="l"/>
              </a:tabLst>
            </a:pPr>
            <a:r>
              <a:rPr lang="tr-TR" sz="1500" dirty="0"/>
              <a:t>•	Hoparlör / Kulaklık</a:t>
            </a:r>
          </a:p>
          <a:p>
            <a:pPr marL="85725" lvl="0" indent="0" defTabSz="914400" fontAlgn="base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tr-TR" dirty="0"/>
              <a:t>Giriş-Çıkış Birimlerine örnek; </a:t>
            </a:r>
          </a:p>
          <a:p>
            <a:pPr marL="85725" lvl="0" indent="0" defTabSz="914400" fontAlgn="base">
              <a:spcBef>
                <a:spcPct val="0"/>
              </a:spcBef>
              <a:spcAft>
                <a:spcPct val="0"/>
              </a:spcAft>
              <a:buClrTx/>
              <a:buNone/>
              <a:tabLst>
                <a:tab pos="444500" algn="l"/>
              </a:tabLst>
            </a:pPr>
            <a:r>
              <a:rPr lang="tr-TR" dirty="0"/>
              <a:t>•	</a:t>
            </a:r>
            <a:r>
              <a:rPr lang="tr-TR" sz="1500" dirty="0"/>
              <a:t>Ses Kartı,</a:t>
            </a:r>
          </a:p>
          <a:p>
            <a:pPr marL="85725" lvl="0" indent="0" defTabSz="914400" fontAlgn="base">
              <a:spcBef>
                <a:spcPct val="0"/>
              </a:spcBef>
              <a:spcAft>
                <a:spcPct val="0"/>
              </a:spcAft>
              <a:buClrTx/>
              <a:buNone/>
              <a:tabLst>
                <a:tab pos="444500" algn="l"/>
              </a:tabLst>
            </a:pPr>
            <a:r>
              <a:rPr lang="tr-TR" sz="1500" dirty="0"/>
              <a:t>•	Modem,</a:t>
            </a:r>
          </a:p>
          <a:p>
            <a:pPr marL="85725" lvl="0" indent="0" defTabSz="914400" fontAlgn="base">
              <a:spcBef>
                <a:spcPct val="0"/>
              </a:spcBef>
              <a:spcAft>
                <a:spcPct val="0"/>
              </a:spcAft>
              <a:buClrTx/>
              <a:buNone/>
              <a:tabLst>
                <a:tab pos="444500" algn="l"/>
              </a:tabLst>
            </a:pPr>
            <a:r>
              <a:rPr lang="tr-TR" sz="1500" dirty="0"/>
              <a:t>•	Ethernet </a:t>
            </a:r>
            <a:r>
              <a:rPr lang="tr-TR" sz="1500" dirty="0" smtClean="0"/>
              <a:t>Kartı</a:t>
            </a:r>
            <a:endParaRPr lang="tr-TR" sz="1500" dirty="0"/>
          </a:p>
        </p:txBody>
      </p:sp>
      <p:pic>
        <p:nvPicPr>
          <p:cNvPr id="4" name="Picture 2" descr="http://s3.thingpic.com/images/eb/BMdo2m7K5c61fgYj8bXCwSm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929" y="3032200"/>
            <a:ext cx="3859557" cy="287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67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Bilgisayarın Temel Bileşenleri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314892" y="1663337"/>
            <a:ext cx="8915400" cy="3777622"/>
          </a:xfrm>
        </p:spPr>
        <p:txBody>
          <a:bodyPr>
            <a:normAutofit fontScale="92500"/>
          </a:bodyPr>
          <a:lstStyle/>
          <a:p>
            <a:pPr marL="0" lvl="0" indent="0" defTabSz="914400" fontAlgn="base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tr-TR" sz="1700" dirty="0"/>
              <a:t>Bir bilgisayarın çalışabilmesi için zorunlu olan </a:t>
            </a:r>
            <a:r>
              <a:rPr lang="tr-TR" sz="1700" dirty="0" smtClean="0"/>
              <a:t>donanımlar</a:t>
            </a:r>
            <a:r>
              <a:rPr lang="tr-TR" sz="1700" dirty="0"/>
              <a:t> </a:t>
            </a:r>
            <a:r>
              <a:rPr lang="tr-TR" sz="1700" dirty="0" smtClean="0"/>
              <a:t>(ana </a:t>
            </a:r>
            <a:r>
              <a:rPr lang="tr-TR" sz="1700" dirty="0"/>
              <a:t>donanım </a:t>
            </a:r>
            <a:r>
              <a:rPr lang="tr-TR" sz="1700" dirty="0" smtClean="0"/>
              <a:t>birimleri)</a:t>
            </a:r>
            <a:endParaRPr lang="tr-TR" sz="1700" dirty="0"/>
          </a:p>
          <a:p>
            <a:pPr marL="0" lvl="0" indent="0" defTabSz="914400" fontAlgn="base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tr-TR" sz="1700" dirty="0"/>
              <a:t>Ana Donanım Birimleri; </a:t>
            </a:r>
          </a:p>
          <a:p>
            <a:pPr marL="179388" lvl="0" indent="-179388" defTabSz="914400" fontAlgn="base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tr-TR" sz="1700" dirty="0"/>
              <a:t>•	</a:t>
            </a:r>
            <a:r>
              <a:rPr lang="tr-TR" sz="1700" dirty="0" err="1"/>
              <a:t>Anakart</a:t>
            </a:r>
            <a:endParaRPr lang="tr-TR" sz="1700" dirty="0"/>
          </a:p>
          <a:p>
            <a:pPr marL="179388" lvl="0" indent="-179388" defTabSz="914400" fontAlgn="base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tr-TR" sz="1700" dirty="0"/>
              <a:t>•	İşlemci </a:t>
            </a:r>
          </a:p>
          <a:p>
            <a:pPr marL="179388" lvl="0" indent="-179388" defTabSz="914400" fontAlgn="base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tr-TR" sz="1700" dirty="0"/>
              <a:t>•	RAM (Bellek) </a:t>
            </a:r>
          </a:p>
          <a:p>
            <a:pPr marL="179388" lvl="0" indent="-179388" defTabSz="914400" fontAlgn="base"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tr-TR" sz="1700" dirty="0"/>
          </a:p>
          <a:p>
            <a:pPr marL="179388" lvl="0" indent="-179388" defTabSz="914400" fontAlgn="base"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tr-TR" sz="1700" dirty="0"/>
          </a:p>
          <a:p>
            <a:pPr marL="0" lvl="0" indent="0" defTabSz="914400" fontAlgn="base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tr-TR" sz="1700" dirty="0"/>
              <a:t>Bilgisayarın çalışması için zorunlu olmayan elemanlara ise ek donanım birimleri denir.</a:t>
            </a:r>
          </a:p>
          <a:p>
            <a:pPr marL="0" lvl="0" indent="0" defTabSz="914400" fontAlgn="base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tr-TR" sz="1700" dirty="0"/>
              <a:t>Ek Donanım Birimleri; </a:t>
            </a:r>
          </a:p>
          <a:p>
            <a:pPr marL="179388" indent="-179388" defTabSz="914400" fontAlgn="base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tr-TR" sz="1700" dirty="0"/>
              <a:t>•Sabit </a:t>
            </a:r>
            <a:r>
              <a:rPr lang="tr-TR" sz="1700" dirty="0" smtClean="0"/>
              <a:t>Disk</a:t>
            </a:r>
          </a:p>
          <a:p>
            <a:pPr marL="179388" indent="-179388" defTabSz="914400" fontAlgn="base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tr-TR" sz="1700" dirty="0"/>
              <a:t>• Modem </a:t>
            </a:r>
            <a:endParaRPr lang="tr-TR" sz="1700" dirty="0" smtClean="0"/>
          </a:p>
          <a:p>
            <a:pPr marL="179388" lvl="0" indent="-179388" defTabSz="914400" fontAlgn="base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tr-TR" sz="1700" dirty="0" smtClean="0"/>
              <a:t>•</a:t>
            </a:r>
            <a:r>
              <a:rPr lang="tr-TR" sz="1700" dirty="0"/>
              <a:t>	Ethernet Kartı </a:t>
            </a:r>
          </a:p>
          <a:p>
            <a:pPr marL="179388" lvl="0" indent="-179388" defTabSz="914400" fontAlgn="base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tr-TR" sz="1700" dirty="0"/>
              <a:t>•	Ses Kartı </a:t>
            </a:r>
          </a:p>
          <a:p>
            <a:pPr marL="179388" lvl="0" indent="-179388" defTabSz="914400" fontAlgn="base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tr-TR" sz="1700" dirty="0"/>
              <a:t>•	</a:t>
            </a:r>
            <a:r>
              <a:rPr lang="tr-TR" sz="1700" dirty="0" smtClean="0"/>
              <a:t>Monitör</a:t>
            </a:r>
          </a:p>
          <a:p>
            <a:pPr marL="179388" indent="-179388" defTabSz="914400" fontAlgn="base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tr-TR" sz="1700" dirty="0"/>
              <a:t>•	Yazıcı </a:t>
            </a:r>
          </a:p>
          <a:p>
            <a:pPr marL="179388" lvl="0" indent="-179388" defTabSz="914400" fontAlgn="base"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tr-TR" sz="1700" dirty="0" smtClean="0"/>
          </a:p>
          <a:p>
            <a:pPr marL="179388" lvl="0" indent="-179388" defTabSz="914400" fontAlgn="base"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tr-TR" sz="1700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1169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Anakart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110343" y="1306287"/>
            <a:ext cx="10071463" cy="5277393"/>
          </a:xfrm>
        </p:spPr>
        <p:txBody>
          <a:bodyPr>
            <a:normAutofit/>
          </a:bodyPr>
          <a:lstStyle/>
          <a:p>
            <a:pPr marL="514350" lvl="0" indent="-285750" defTabSz="914400" fontAlgn="base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tr-TR" sz="2000" dirty="0" err="1">
                <a:solidFill>
                  <a:schemeClr val="tx1"/>
                </a:solidFill>
              </a:rPr>
              <a:t>Anakart</a:t>
            </a:r>
            <a:r>
              <a:rPr lang="tr-TR" sz="2000" dirty="0">
                <a:solidFill>
                  <a:schemeClr val="tx1"/>
                </a:solidFill>
              </a:rPr>
              <a:t>; üzerinde bakır yolların bulunduğu levhadır.</a:t>
            </a:r>
          </a:p>
          <a:p>
            <a:pPr marL="514350" lvl="0" indent="-285750" defTabSz="914400" fontAlgn="base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tx1"/>
                </a:solidFill>
              </a:rPr>
              <a:t>Sinir </a:t>
            </a:r>
            <a:r>
              <a:rPr lang="tr-TR" sz="2000" dirty="0" smtClean="0">
                <a:solidFill>
                  <a:schemeClr val="tx1"/>
                </a:solidFill>
              </a:rPr>
              <a:t>sistemi</a:t>
            </a:r>
            <a:endParaRPr lang="tr-TR" sz="2000" dirty="0">
              <a:solidFill>
                <a:schemeClr val="tx1"/>
              </a:solidFill>
            </a:endParaRPr>
          </a:p>
          <a:p>
            <a:pPr marL="514350" lvl="0" indent="-285750" defTabSz="914400" fontAlgn="base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tx1"/>
                </a:solidFill>
              </a:rPr>
              <a:t>Ana kartta; mikro işlemci, bellek, genişleme yuvaları, BIOS, yongalar, </a:t>
            </a:r>
            <a:r>
              <a:rPr lang="tr-TR" sz="2000" dirty="0" err="1">
                <a:solidFill>
                  <a:schemeClr val="tx1"/>
                </a:solidFill>
              </a:rPr>
              <a:t>transistörler</a:t>
            </a:r>
            <a:r>
              <a:rPr lang="tr-TR" sz="2000" dirty="0">
                <a:solidFill>
                  <a:schemeClr val="tx1"/>
                </a:solidFill>
              </a:rPr>
              <a:t>, </a:t>
            </a:r>
            <a:r>
              <a:rPr lang="tr-TR" sz="2000" dirty="0" err="1">
                <a:solidFill>
                  <a:schemeClr val="tx1"/>
                </a:solidFill>
              </a:rPr>
              <a:t>veriyolları</a:t>
            </a:r>
            <a:r>
              <a:rPr lang="tr-TR" sz="2000" dirty="0">
                <a:solidFill>
                  <a:schemeClr val="tx1"/>
                </a:solidFill>
              </a:rPr>
              <a:t>, çeşitli donanımlar için yuvalar, </a:t>
            </a:r>
            <a:r>
              <a:rPr lang="tr-TR" sz="2000" dirty="0" err="1">
                <a:solidFill>
                  <a:schemeClr val="tx1"/>
                </a:solidFill>
              </a:rPr>
              <a:t>slotlar</a:t>
            </a:r>
            <a:r>
              <a:rPr lang="tr-TR" sz="2000" dirty="0">
                <a:solidFill>
                  <a:schemeClr val="tx1"/>
                </a:solidFill>
              </a:rPr>
              <a:t>, bağlantı kapıları, soketler ve diğer yardımcı devreler(</a:t>
            </a:r>
            <a:r>
              <a:rPr lang="tr-TR" sz="2000" dirty="0" err="1">
                <a:solidFill>
                  <a:schemeClr val="tx1"/>
                </a:solidFill>
              </a:rPr>
              <a:t>örn</a:t>
            </a:r>
            <a:r>
              <a:rPr lang="tr-TR" sz="2000" dirty="0">
                <a:solidFill>
                  <a:schemeClr val="tx1"/>
                </a:solidFill>
              </a:rPr>
              <a:t>; sistem saati) yer almaktadır</a:t>
            </a:r>
            <a:r>
              <a:rPr lang="tr-TR" sz="2000" dirty="0" smtClean="0">
                <a:solidFill>
                  <a:schemeClr val="tx1"/>
                </a:solidFill>
              </a:rPr>
              <a:t>.</a:t>
            </a:r>
            <a:endParaRPr lang="tr-TR" sz="2000" dirty="0">
              <a:solidFill>
                <a:schemeClr val="tx1"/>
              </a:solidFill>
            </a:endParaRPr>
          </a:p>
          <a:p>
            <a:pPr marL="514350" lvl="0" indent="-285750" defTabSz="914400" fontAlgn="base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tx1"/>
                </a:solidFill>
              </a:rPr>
              <a:t>Bir PC'nin hangi özelliklere sahip olabileceğini belirleyen en önemli bileşendir çünkü ana kart üzerindeki elektronik bileşenler; </a:t>
            </a:r>
          </a:p>
          <a:p>
            <a:pPr marL="971550" lvl="1" defTabSz="914400" fontAlgn="base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chemeClr val="tx1"/>
                </a:solidFill>
              </a:rPr>
              <a:t>Bu PC'ye hangi tür işlemciler takılabileceğini,</a:t>
            </a:r>
          </a:p>
          <a:p>
            <a:pPr marL="971550" lvl="1" defTabSz="914400" fontAlgn="base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chemeClr val="tx1"/>
                </a:solidFill>
              </a:rPr>
              <a:t>Maksimum bellek kapasitesinin ne kadar olabileceğini,</a:t>
            </a:r>
          </a:p>
          <a:p>
            <a:pPr marL="971550" lvl="1" defTabSz="914400" fontAlgn="base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chemeClr val="tx1"/>
                </a:solidFill>
              </a:rPr>
              <a:t>Bazı bileşenlerin hangi hızlara çıkabileceğini,</a:t>
            </a:r>
          </a:p>
          <a:p>
            <a:pPr marL="971550" lvl="1" defTabSz="914400" fontAlgn="base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chemeClr val="tx1"/>
                </a:solidFill>
              </a:rPr>
              <a:t>Hangi yeni donanım teknolojilerini destekleyebileceğini </a:t>
            </a:r>
            <a:endParaRPr lang="tr-TR" sz="1800" dirty="0" smtClean="0">
              <a:solidFill>
                <a:schemeClr val="tx1"/>
              </a:solidFill>
            </a:endParaRPr>
          </a:p>
          <a:p>
            <a:pPr marL="685800" lvl="1" indent="0" defTabSz="914400" fontAlgn="base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tr-TR" sz="1800" dirty="0" smtClean="0">
                <a:solidFill>
                  <a:schemeClr val="tx1"/>
                </a:solidFill>
              </a:rPr>
              <a:t>belirler</a:t>
            </a:r>
            <a:r>
              <a:rPr lang="tr-TR" sz="2000" dirty="0">
                <a:solidFill>
                  <a:schemeClr val="tx1"/>
                </a:solidFill>
              </a:rPr>
              <a:t>.</a:t>
            </a:r>
          </a:p>
          <a:p>
            <a:endParaRPr lang="tr-TR" sz="2000" dirty="0"/>
          </a:p>
        </p:txBody>
      </p:sp>
      <p:pic>
        <p:nvPicPr>
          <p:cNvPr id="4" name="Resim 3" descr="Bilgisayar Kendinden Geçti :) - CHIP Online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057" y="4493623"/>
            <a:ext cx="2743199" cy="19986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412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Anakart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393269" y="1663338"/>
            <a:ext cx="8915400" cy="3777622"/>
          </a:xfrm>
        </p:spPr>
        <p:txBody>
          <a:bodyPr/>
          <a:lstStyle/>
          <a:p>
            <a:r>
              <a:rPr lang="tr-TR" dirty="0" smtClean="0"/>
              <a:t>Veri yolu: donanımların </a:t>
            </a:r>
            <a:r>
              <a:rPr lang="tr-TR" dirty="0"/>
              <a:t>birbirine </a:t>
            </a:r>
            <a:r>
              <a:rPr lang="tr-TR" dirty="0" smtClean="0"/>
              <a:t>bağlandığı </a:t>
            </a:r>
            <a:r>
              <a:rPr lang="tr-TR" dirty="0"/>
              <a:t>iletken </a:t>
            </a:r>
            <a:r>
              <a:rPr lang="tr-TR" dirty="0" smtClean="0"/>
              <a:t>ortamlar  </a:t>
            </a:r>
          </a:p>
          <a:p>
            <a:r>
              <a:rPr lang="tr-TR" dirty="0" err="1" smtClean="0"/>
              <a:t>Slot</a:t>
            </a:r>
            <a:r>
              <a:rPr lang="tr-TR" dirty="0"/>
              <a:t>: Veri </a:t>
            </a:r>
            <a:r>
              <a:rPr lang="tr-TR" dirty="0" smtClean="0"/>
              <a:t>yollarında </a:t>
            </a:r>
            <a:r>
              <a:rPr lang="tr-TR" dirty="0"/>
              <a:t>aygıtların birbirleriyle bilgi alışverişini </a:t>
            </a:r>
            <a:r>
              <a:rPr lang="tr-TR" dirty="0" smtClean="0"/>
              <a:t>sağlayabileceği </a:t>
            </a:r>
            <a:r>
              <a:rPr lang="tr-TR" dirty="0"/>
              <a:t>giriş noktaları </a:t>
            </a:r>
            <a:r>
              <a:rPr lang="tr-TR" dirty="0" smtClean="0"/>
              <a:t>ya </a:t>
            </a:r>
            <a:r>
              <a:rPr lang="tr-TR" dirty="0"/>
              <a:t>da aygıtın üzerine oturtulabildiği yuvaları </a:t>
            </a:r>
            <a:endParaRPr lang="tr-TR" dirty="0" smtClean="0"/>
          </a:p>
          <a:p>
            <a:r>
              <a:rPr lang="tr-TR" dirty="0" smtClean="0"/>
              <a:t>Veri yolu Türleri:</a:t>
            </a:r>
          </a:p>
          <a:p>
            <a:pPr lvl="1"/>
            <a:r>
              <a:rPr lang="tr-TR" dirty="0" smtClean="0"/>
              <a:t>PCI: Tak çalıştır desteklidir-ses ve ekran kartı </a:t>
            </a:r>
            <a:r>
              <a:rPr lang="tr-TR" dirty="0" err="1" smtClean="0"/>
              <a:t>gb</a:t>
            </a:r>
            <a:r>
              <a:rPr lang="tr-TR" dirty="0" smtClean="0"/>
              <a:t>.</a:t>
            </a:r>
          </a:p>
          <a:p>
            <a:pPr lvl="1"/>
            <a:r>
              <a:rPr lang="tr-TR" dirty="0"/>
              <a:t>AGP</a:t>
            </a:r>
            <a:r>
              <a:rPr lang="tr-TR" dirty="0" smtClean="0"/>
              <a:t>: Sadece </a:t>
            </a:r>
            <a:r>
              <a:rPr lang="tr-TR" dirty="0"/>
              <a:t>ekran kartlarının </a:t>
            </a:r>
            <a:r>
              <a:rPr lang="tr-TR" dirty="0" smtClean="0"/>
              <a:t>çalışmasını sağlar.</a:t>
            </a:r>
          </a:p>
          <a:p>
            <a:pPr lvl="1"/>
            <a:r>
              <a:rPr lang="tr-TR" dirty="0"/>
              <a:t>USB: </a:t>
            </a:r>
            <a:r>
              <a:rPr lang="tr-TR" dirty="0" smtClean="0"/>
              <a:t>Günümüzde </a:t>
            </a:r>
            <a:r>
              <a:rPr lang="tr-TR" dirty="0"/>
              <a:t>t</a:t>
            </a:r>
            <a:r>
              <a:rPr lang="tr-TR" dirty="0" smtClean="0"/>
              <a:t>üm </a:t>
            </a:r>
            <a:r>
              <a:rPr lang="tr-TR" dirty="0" err="1"/>
              <a:t>anakartlar</a:t>
            </a:r>
            <a:r>
              <a:rPr lang="tr-TR" dirty="0"/>
              <a:t> ve </a:t>
            </a:r>
            <a:r>
              <a:rPr lang="tr-TR" dirty="0" smtClean="0"/>
              <a:t>tüm </a:t>
            </a:r>
            <a:r>
              <a:rPr lang="tr-TR" dirty="0"/>
              <a:t>çevre birimleri USB destekli üretilmektedir. Tak çalıştır </a:t>
            </a:r>
            <a:r>
              <a:rPr lang="tr-TR" dirty="0" smtClean="0"/>
              <a:t>desteklidir. USB </a:t>
            </a:r>
            <a:r>
              <a:rPr lang="tr-TR" dirty="0"/>
              <a:t>portu sayesinde bir bilgisayara 127 adet donanım </a:t>
            </a:r>
            <a:r>
              <a:rPr lang="tr-TR" dirty="0" smtClean="0"/>
              <a:t>bağlanabilmektedir.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291659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İşlemci (MİB-CPU)</a:t>
            </a:r>
            <a:br>
              <a:rPr lang="tr-TR" dirty="0"/>
            </a:b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802674" y="2133600"/>
            <a:ext cx="9701938" cy="3777622"/>
          </a:xfrm>
        </p:spPr>
        <p:txBody>
          <a:bodyPr/>
          <a:lstStyle/>
          <a:p>
            <a:r>
              <a:rPr lang="tr-TR" altLang="tr-TR" dirty="0" smtClean="0"/>
              <a:t>Merkezi </a:t>
            </a:r>
            <a:r>
              <a:rPr lang="tr-TR" altLang="tr-TR" dirty="0"/>
              <a:t>İşlem </a:t>
            </a:r>
            <a:r>
              <a:rPr lang="tr-TR" altLang="tr-TR" dirty="0" smtClean="0"/>
              <a:t>Birimi (MİB) (</a:t>
            </a:r>
            <a:r>
              <a:rPr lang="en-US" altLang="tr-TR" b="1" i="1" dirty="0">
                <a:solidFill>
                  <a:schemeClr val="hlink"/>
                </a:solidFill>
              </a:rPr>
              <a:t>central processing unit</a:t>
            </a:r>
            <a:r>
              <a:rPr lang="en-US" altLang="tr-TR" dirty="0"/>
              <a:t> (CPU</a:t>
            </a:r>
            <a:r>
              <a:rPr lang="en-US" altLang="tr-TR" dirty="0" smtClean="0"/>
              <a:t>)</a:t>
            </a:r>
            <a:endParaRPr lang="tr-TR" altLang="tr-TR" dirty="0"/>
          </a:p>
          <a:p>
            <a:r>
              <a:rPr lang="tr-TR" altLang="tr-TR" dirty="0" smtClean="0"/>
              <a:t>Bilgisayarın kalbi</a:t>
            </a:r>
          </a:p>
          <a:p>
            <a:r>
              <a:rPr lang="tr-TR" dirty="0" smtClean="0">
                <a:solidFill>
                  <a:schemeClr val="tx1"/>
                </a:solidFill>
              </a:rPr>
              <a:t>Görevleri</a:t>
            </a:r>
          </a:p>
          <a:p>
            <a:pPr lvl="1"/>
            <a:r>
              <a:rPr lang="tr-TR" dirty="0" smtClean="0">
                <a:solidFill>
                  <a:schemeClr val="tx1"/>
                </a:solidFill>
              </a:rPr>
              <a:t>Bilgisayarın </a:t>
            </a:r>
            <a:r>
              <a:rPr lang="tr-TR" dirty="0">
                <a:solidFill>
                  <a:schemeClr val="tx1"/>
                </a:solidFill>
              </a:rPr>
              <a:t>birimlerinin çalışmasını ve bu birimler arasındaki veri akışının </a:t>
            </a:r>
            <a:r>
              <a:rPr lang="tr-TR" dirty="0" smtClean="0">
                <a:solidFill>
                  <a:schemeClr val="tx1"/>
                </a:solidFill>
              </a:rPr>
              <a:t>kontrolü</a:t>
            </a:r>
          </a:p>
          <a:p>
            <a:pPr lvl="1"/>
            <a:r>
              <a:rPr lang="tr-TR" dirty="0" smtClean="0">
                <a:solidFill>
                  <a:schemeClr val="tx1"/>
                </a:solidFill>
              </a:rPr>
              <a:t>Veri </a:t>
            </a:r>
            <a:r>
              <a:rPr lang="tr-TR" dirty="0">
                <a:solidFill>
                  <a:schemeClr val="tx1"/>
                </a:solidFill>
              </a:rPr>
              <a:t>işleme görevlerini yerine getirme</a:t>
            </a:r>
          </a:p>
          <a:p>
            <a:r>
              <a:rPr lang="tr-TR" dirty="0" smtClean="0"/>
              <a:t>Görevlerini</a:t>
            </a:r>
            <a:r>
              <a:rPr lang="tr-TR" dirty="0"/>
              <a:t>; </a:t>
            </a:r>
            <a:endParaRPr lang="tr-TR" dirty="0" smtClean="0"/>
          </a:p>
          <a:p>
            <a:pPr lvl="1"/>
            <a:r>
              <a:rPr lang="tr-TR" dirty="0" smtClean="0"/>
              <a:t>Aritmetik </a:t>
            </a:r>
            <a:r>
              <a:rPr lang="tr-TR" dirty="0"/>
              <a:t>Mantık Birimi </a:t>
            </a:r>
          </a:p>
          <a:p>
            <a:pPr lvl="1"/>
            <a:r>
              <a:rPr lang="tr-TR" dirty="0" smtClean="0"/>
              <a:t>Kontrol </a:t>
            </a:r>
            <a:r>
              <a:rPr lang="tr-TR" dirty="0"/>
              <a:t>Birimi olmak üzere iki temel bileşeni üzerinden </a:t>
            </a:r>
            <a:r>
              <a:rPr lang="tr-TR" dirty="0" smtClean="0"/>
              <a:t>yürütür.</a:t>
            </a:r>
          </a:p>
          <a:p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7637" y="171450"/>
            <a:ext cx="2466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0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İşlemci (MİB-CPU)</a:t>
            </a:r>
            <a:br>
              <a:rPr lang="tr-TR" dirty="0"/>
            </a:b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r-TR" b="1" dirty="0"/>
              <a:t>Aritmetik ve mantık biriminde</a:t>
            </a:r>
            <a:r>
              <a:rPr lang="tr-TR" dirty="0"/>
              <a:t>, </a:t>
            </a:r>
            <a:endParaRPr lang="tr-TR" dirty="0" smtClean="0"/>
          </a:p>
          <a:p>
            <a:pPr lvl="1"/>
            <a:r>
              <a:rPr lang="tr-TR" dirty="0"/>
              <a:t>P</a:t>
            </a:r>
            <a:r>
              <a:rPr lang="tr-TR" dirty="0" smtClean="0"/>
              <a:t>rogram </a:t>
            </a:r>
            <a:r>
              <a:rPr lang="tr-TR" dirty="0"/>
              <a:t>komutlarını </a:t>
            </a:r>
            <a:r>
              <a:rPr lang="tr-TR" dirty="0" smtClean="0"/>
              <a:t>işlenir.</a:t>
            </a:r>
          </a:p>
          <a:p>
            <a:pPr lvl="1"/>
            <a:r>
              <a:rPr lang="tr-TR" dirty="0" smtClean="0"/>
              <a:t>Matematiksel işlemler </a:t>
            </a:r>
            <a:r>
              <a:rPr lang="tr-TR" dirty="0"/>
              <a:t>(toplama, çıkarma vb.), mantıksal </a:t>
            </a:r>
            <a:r>
              <a:rPr lang="tr-TR" dirty="0" smtClean="0"/>
              <a:t>işlemler </a:t>
            </a:r>
            <a:r>
              <a:rPr lang="tr-TR" dirty="0"/>
              <a:t>(ve, veya, değil, vb.) ve sayılar üzerinde bit kaydırma </a:t>
            </a:r>
            <a:r>
              <a:rPr lang="tr-TR" dirty="0" smtClean="0"/>
              <a:t>işlemleri gerçekleştirilir.</a:t>
            </a:r>
            <a:endParaRPr lang="tr-TR" b="1" dirty="0"/>
          </a:p>
          <a:p>
            <a:r>
              <a:rPr lang="tr-TR" b="1" dirty="0" smtClean="0"/>
              <a:t>Kontrol </a:t>
            </a:r>
            <a:r>
              <a:rPr lang="tr-TR" b="1" dirty="0"/>
              <a:t>biriminde</a:t>
            </a:r>
            <a:r>
              <a:rPr lang="tr-TR" dirty="0"/>
              <a:t>, </a:t>
            </a:r>
          </a:p>
          <a:p>
            <a:pPr lvl="1"/>
            <a:r>
              <a:rPr lang="tr-TR" dirty="0" smtClean="0"/>
              <a:t>Komut </a:t>
            </a:r>
            <a:r>
              <a:rPr lang="tr-TR" dirty="0"/>
              <a:t>ve komutu ilgilendiren veriler CPU da işlenmek üzere ana bellekten alınır ve sonuçlar belleğe </a:t>
            </a:r>
            <a:r>
              <a:rPr lang="tr-TR" dirty="0" smtClean="0"/>
              <a:t>yazılır.</a:t>
            </a:r>
            <a:endParaRPr lang="tr-TR" dirty="0"/>
          </a:p>
          <a:p>
            <a:pPr lvl="1"/>
            <a:r>
              <a:rPr lang="tr-TR" dirty="0"/>
              <a:t>Program ve verilerin G/Ç alt sistemi, </a:t>
            </a:r>
            <a:r>
              <a:rPr lang="tr-TR" dirty="0" smtClean="0"/>
              <a:t>ana bellek </a:t>
            </a:r>
            <a:r>
              <a:rPr lang="tr-TR" dirty="0"/>
              <a:t>ya da CPU arasında taşınması için gerekli işlemlerin yerine getirilmesini </a:t>
            </a:r>
            <a:r>
              <a:rPr lang="tr-TR" dirty="0" smtClean="0"/>
              <a:t>sağlar.</a:t>
            </a:r>
          </a:p>
          <a:p>
            <a:pPr lvl="1"/>
            <a:r>
              <a:rPr lang="tr-TR" dirty="0" smtClean="0"/>
              <a:t>İşlemciye </a:t>
            </a:r>
            <a:r>
              <a:rPr lang="tr-TR" dirty="0"/>
              <a:t>gönderilen komutları çözümleme, anlamlandırma ve çalıştırma işlemlerini gerçekleştirmektedir</a:t>
            </a:r>
            <a:r>
              <a:rPr lang="tr-TR" dirty="0" smtClean="0"/>
              <a:t>.</a:t>
            </a:r>
          </a:p>
          <a:p>
            <a:pPr lvl="1"/>
            <a:r>
              <a:rPr lang="tr-TR" dirty="0"/>
              <a:t>İ</a:t>
            </a:r>
            <a:r>
              <a:rPr lang="tr-TR" dirty="0" smtClean="0"/>
              <a:t>şlemci </a:t>
            </a:r>
            <a:r>
              <a:rPr lang="tr-TR" dirty="0"/>
              <a:t>içindeki birimlerin eş zamanlı olarak çalışmasını sağlayan kontrol sinyallerini üretir.</a:t>
            </a:r>
            <a:endParaRPr lang="en-US" alt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88416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tr-TR" sz="2400" b="1" dirty="0">
                <a:latin typeface="Times New Roman" pitchFamily="18" charset="0"/>
                <a:ea typeface="Times New Roman"/>
                <a:cs typeface="Times New Roman" pitchFamily="18" charset="0"/>
              </a:rPr>
              <a:t>İşlemci (Merkezi İşlem Birimi=Mikroişlemci =CPU= MİB</a:t>
            </a:r>
            <a:r>
              <a:rPr lang="tr-TR" b="1" dirty="0">
                <a:latin typeface="Times New Roman" pitchFamily="18" charset="0"/>
                <a:ea typeface="Times New Roman"/>
                <a:cs typeface="Times New Roman" pitchFamily="18" charset="0"/>
              </a:rPr>
              <a:t>)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589212" y="1904999"/>
            <a:ext cx="8915400" cy="4365171"/>
          </a:xfrm>
        </p:spPr>
        <p:txBody>
          <a:bodyPr>
            <a:noAutofit/>
          </a:bodyPr>
          <a:lstStyle/>
          <a:p>
            <a:r>
              <a:rPr lang="tr-TR" dirty="0" smtClean="0"/>
              <a:t>Bilgisayarın </a:t>
            </a:r>
            <a:r>
              <a:rPr lang="tr-TR" dirty="0"/>
              <a:t>işlem hızını ve kapasitesini belirleyen en temel bileşenlerden </a:t>
            </a:r>
            <a:r>
              <a:rPr lang="tr-TR" dirty="0" smtClean="0"/>
              <a:t>biri</a:t>
            </a:r>
          </a:p>
          <a:p>
            <a:r>
              <a:rPr lang="tr-TR" dirty="0" smtClean="0"/>
              <a:t>Hızı belirleyen özellikler</a:t>
            </a:r>
          </a:p>
          <a:p>
            <a:pPr lvl="1"/>
            <a:r>
              <a:rPr lang="tr-TR" sz="1800" dirty="0"/>
              <a:t>İşlem </a:t>
            </a:r>
            <a:r>
              <a:rPr lang="tr-TR" sz="1800" dirty="0" smtClean="0"/>
              <a:t>gücü</a:t>
            </a:r>
          </a:p>
          <a:p>
            <a:pPr lvl="2"/>
            <a:r>
              <a:rPr lang="tr-TR" sz="1600" dirty="0" smtClean="0"/>
              <a:t>İşlemcinin </a:t>
            </a:r>
            <a:r>
              <a:rPr lang="tr-TR" sz="1600" dirty="0"/>
              <a:t>yapabileceği işlem </a:t>
            </a:r>
            <a:r>
              <a:rPr lang="tr-TR" sz="1600" dirty="0" smtClean="0"/>
              <a:t>miktarı</a:t>
            </a:r>
          </a:p>
          <a:p>
            <a:pPr lvl="2"/>
            <a:r>
              <a:rPr lang="es-ES" sz="1600" dirty="0"/>
              <a:t>16, 32 ve 64 </a:t>
            </a:r>
            <a:r>
              <a:rPr lang="es-ES" sz="1600" dirty="0" smtClean="0"/>
              <a:t>bit</a:t>
            </a:r>
            <a:r>
              <a:rPr lang="tr-TR" sz="1600" dirty="0" smtClean="0"/>
              <a:t>: mikroişlemcinin </a:t>
            </a:r>
            <a:r>
              <a:rPr lang="tr-TR" sz="1600" dirty="0"/>
              <a:t>saniyede işleyebileceği bit sayısını veya kelime </a:t>
            </a:r>
            <a:r>
              <a:rPr lang="tr-TR" sz="1600" dirty="0" smtClean="0"/>
              <a:t>uzunluğu</a:t>
            </a:r>
          </a:p>
          <a:p>
            <a:pPr lvl="1"/>
            <a:r>
              <a:rPr lang="tr-TR" sz="1800" dirty="0"/>
              <a:t>Devir </a:t>
            </a:r>
            <a:r>
              <a:rPr lang="tr-TR" sz="1800" dirty="0" smtClean="0"/>
              <a:t>hızı</a:t>
            </a:r>
          </a:p>
          <a:p>
            <a:pPr lvl="2"/>
            <a:r>
              <a:rPr lang="tr-TR" sz="1600" dirty="0"/>
              <a:t>1 MHz saniyede bir milyon devir anlamına </a:t>
            </a:r>
            <a:r>
              <a:rPr lang="tr-TR" sz="1600" dirty="0" smtClean="0"/>
              <a:t>gelir.</a:t>
            </a:r>
          </a:p>
          <a:p>
            <a:pPr lvl="2"/>
            <a:r>
              <a:rPr lang="tr-TR" sz="1600" dirty="0" err="1" smtClean="0">
                <a:solidFill>
                  <a:schemeClr val="tx1"/>
                </a:solidFill>
              </a:rPr>
              <a:t>Ghz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>
                <a:solidFill>
                  <a:schemeClr val="tx1"/>
                </a:solidFill>
              </a:rPr>
              <a:t>(</a:t>
            </a:r>
            <a:r>
              <a:rPr lang="tr-TR" sz="1600" dirty="0" err="1">
                <a:solidFill>
                  <a:schemeClr val="tx1"/>
                </a:solidFill>
              </a:rPr>
              <a:t>Gigahertz</a:t>
            </a:r>
            <a:r>
              <a:rPr lang="tr-TR" sz="1600" dirty="0">
                <a:solidFill>
                  <a:schemeClr val="tx1"/>
                </a:solidFill>
              </a:rPr>
              <a:t>) = milyar adet işlem</a:t>
            </a:r>
          </a:p>
          <a:p>
            <a:r>
              <a:rPr lang="tr-TR" dirty="0" smtClean="0"/>
              <a:t>Çekirdek: İşlem </a:t>
            </a:r>
            <a:r>
              <a:rPr lang="tr-TR" dirty="0"/>
              <a:t>kapasitesini artırmak ve aynı anda birden fazla işlem yapmak için </a:t>
            </a:r>
            <a:r>
              <a:rPr lang="tr-TR" dirty="0" smtClean="0"/>
              <a:t>kullanılır.</a:t>
            </a:r>
          </a:p>
          <a:p>
            <a:pPr lvl="1"/>
            <a:r>
              <a:rPr lang="tr-TR" dirty="0" smtClean="0"/>
              <a:t>10 çekirdekli; aynı anda 10 farklı işlem yapabilme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98151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Temel Kavramlar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Veri: “</a:t>
            </a:r>
            <a:r>
              <a:rPr lang="tr-TR" dirty="0" smtClean="0"/>
              <a:t>Gerçek”</a:t>
            </a:r>
          </a:p>
          <a:p>
            <a:r>
              <a:rPr lang="tr-TR" dirty="0" smtClean="0"/>
              <a:t>Enformasyon</a:t>
            </a:r>
            <a:r>
              <a:rPr lang="tr-TR" dirty="0"/>
              <a:t>: “Ne olduğunu </a:t>
            </a:r>
            <a:r>
              <a:rPr lang="tr-TR" dirty="0" smtClean="0"/>
              <a:t>bilme”</a:t>
            </a:r>
          </a:p>
          <a:p>
            <a:r>
              <a:rPr lang="tr-TR" dirty="0" smtClean="0"/>
              <a:t>Bilgi</a:t>
            </a:r>
            <a:r>
              <a:rPr lang="tr-TR" dirty="0"/>
              <a:t>: “Nasılı bilme” </a:t>
            </a:r>
          </a:p>
          <a:p>
            <a:r>
              <a:rPr lang="tr-TR" dirty="0" smtClean="0"/>
              <a:t>Bilgelik</a:t>
            </a:r>
            <a:r>
              <a:rPr lang="tr-TR" dirty="0"/>
              <a:t>: “Nedenini bilme</a:t>
            </a:r>
          </a:p>
        </p:txBody>
      </p:sp>
    </p:spTree>
    <p:extLst>
      <p:ext uri="{BB962C8B-B14F-4D97-AF65-F5344CB8AC3E}">
        <p14:creationId xmlns:p14="http://schemas.microsoft.com/office/powerpoint/2010/main" val="1759333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b="1" dirty="0"/>
              <a:t>RAM </a:t>
            </a:r>
            <a:r>
              <a:rPr lang="tr-TR" b="1" dirty="0" smtClean="0"/>
              <a:t/>
            </a:r>
            <a:br>
              <a:rPr lang="tr-TR" b="1" dirty="0" smtClean="0"/>
            </a:br>
            <a:r>
              <a:rPr lang="tr-TR" sz="2200" b="1" dirty="0" smtClean="0"/>
              <a:t>(</a:t>
            </a:r>
            <a:r>
              <a:rPr lang="tr-TR" sz="2200" b="1" dirty="0" err="1"/>
              <a:t>Random</a:t>
            </a:r>
            <a:r>
              <a:rPr lang="tr-TR" sz="2200" b="1" dirty="0"/>
              <a:t> Access Memory – Rastgele Erişimli </a:t>
            </a:r>
            <a:r>
              <a:rPr lang="tr-TR" sz="2200" b="1" dirty="0" smtClean="0"/>
              <a:t>Bellek-Ana bellek)</a:t>
            </a:r>
            <a:endParaRPr lang="tr-TR" sz="4400" b="1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972491" y="1905000"/>
            <a:ext cx="9532121" cy="4173862"/>
          </a:xfrm>
        </p:spPr>
        <p:txBody>
          <a:bodyPr>
            <a:normAutofit fontScale="92500" lnSpcReduction="10000"/>
          </a:bodyPr>
          <a:lstStyle/>
          <a:p>
            <a:r>
              <a:rPr lang="tr-TR" sz="2000" dirty="0" smtClean="0"/>
              <a:t>Bilgisayarın ana belleği</a:t>
            </a:r>
          </a:p>
          <a:p>
            <a:r>
              <a:rPr lang="tr-TR" sz="2000" dirty="0" smtClean="0"/>
              <a:t>Geçici bilgi tutma (bilgisayar kapandığında, elektrik kesildiğinde bilgi silinir)</a:t>
            </a:r>
          </a:p>
          <a:p>
            <a:r>
              <a:rPr lang="tr-TR" sz="2000" dirty="0"/>
              <a:t>işlemcinin istediği bilgi ve komutları maksimum hızda işlemciye </a:t>
            </a:r>
            <a:r>
              <a:rPr lang="tr-TR" sz="2000" dirty="0" smtClean="0"/>
              <a:t>ulaştırma</a:t>
            </a:r>
          </a:p>
          <a:p>
            <a:r>
              <a:rPr lang="tr-TR" sz="2000" dirty="0"/>
              <a:t>İşlemciler her türlü bilgiyi ve komutu </a:t>
            </a:r>
            <a:r>
              <a:rPr lang="tr-TR" sz="2000" dirty="0" err="1" smtClean="0"/>
              <a:t>RAM’ler</a:t>
            </a:r>
            <a:r>
              <a:rPr lang="tr-TR" sz="2000" dirty="0" smtClean="0"/>
              <a:t> </a:t>
            </a:r>
            <a:r>
              <a:rPr lang="tr-TR" sz="2000" dirty="0"/>
              <a:t>üzerinden alır. </a:t>
            </a:r>
            <a:endParaRPr lang="tr-TR" sz="2000" dirty="0" smtClean="0"/>
          </a:p>
          <a:p>
            <a:r>
              <a:rPr lang="tr-TR" sz="2000" dirty="0"/>
              <a:t>Programlar, çalıştırıldığı zaman </a:t>
            </a:r>
            <a:r>
              <a:rPr lang="tr-TR" sz="2000" dirty="0" err="1"/>
              <a:t>RAM’de</a:t>
            </a:r>
            <a:r>
              <a:rPr lang="tr-TR" sz="2000" dirty="0"/>
              <a:t> bulundurulur.</a:t>
            </a:r>
            <a:endParaRPr lang="tr-TR" sz="2000" dirty="0" smtClean="0"/>
          </a:p>
          <a:p>
            <a:r>
              <a:rPr lang="tr-TR" sz="2000" dirty="0" smtClean="0"/>
              <a:t>Çeşitleri: </a:t>
            </a:r>
          </a:p>
          <a:p>
            <a:pPr lvl="2"/>
            <a:r>
              <a:rPr lang="tr-TR" sz="1600" dirty="0" smtClean="0"/>
              <a:t>RAM</a:t>
            </a:r>
          </a:p>
          <a:p>
            <a:pPr lvl="2"/>
            <a:r>
              <a:rPr lang="tr-TR" sz="1600" dirty="0" smtClean="0"/>
              <a:t>DRAM</a:t>
            </a:r>
          </a:p>
          <a:p>
            <a:pPr lvl="2"/>
            <a:r>
              <a:rPr lang="tr-TR" sz="1600" dirty="0" smtClean="0"/>
              <a:t>SD RAM,</a:t>
            </a:r>
          </a:p>
          <a:p>
            <a:pPr lvl="2"/>
            <a:r>
              <a:rPr lang="tr-TR" sz="1600" dirty="0" smtClean="0"/>
              <a:t>DDRRAM,</a:t>
            </a:r>
          </a:p>
          <a:p>
            <a:pPr lvl="2"/>
            <a:r>
              <a:rPr lang="tr-TR" sz="1600" dirty="0" smtClean="0"/>
              <a:t>DDR2RAM</a:t>
            </a:r>
          </a:p>
          <a:p>
            <a:endParaRPr lang="tr-TR" dirty="0"/>
          </a:p>
        </p:txBody>
      </p:sp>
      <p:sp>
        <p:nvSpPr>
          <p:cNvPr id="4" name="AutoShape 2" descr="ram bellek ile ilgili görsel sonuc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271" y="4052681"/>
            <a:ext cx="2195999" cy="2026182"/>
          </a:xfrm>
          <a:prstGeom prst="rect">
            <a:avLst/>
          </a:prstGeom>
        </p:spPr>
      </p:pic>
      <p:pic>
        <p:nvPicPr>
          <p:cNvPr id="6" name="Resim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177" y="4028056"/>
            <a:ext cx="3435342" cy="205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84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tr-TR" b="1" dirty="0"/>
              <a:t>RAM</a:t>
            </a:r>
            <a:r>
              <a:rPr lang="tr-TR" sz="2000" b="1" dirty="0"/>
              <a:t> </a:t>
            </a:r>
            <a:br>
              <a:rPr lang="tr-TR" sz="2000" b="1" dirty="0"/>
            </a:br>
            <a:r>
              <a:rPr lang="tr-TR" sz="2200" b="1" dirty="0"/>
              <a:t>(</a:t>
            </a:r>
            <a:r>
              <a:rPr lang="tr-TR" sz="2200" b="1" dirty="0" err="1"/>
              <a:t>Random</a:t>
            </a:r>
            <a:r>
              <a:rPr lang="tr-TR" sz="2200" b="1" dirty="0"/>
              <a:t> Access Memory – Rastgele Erişimli Bellek-Ana bellek)</a:t>
            </a:r>
            <a:endParaRPr lang="tr-TR" sz="22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İşlenecek veri sabit diskten ya da faklı bir kaynaktan (CD, İnternet vb.) okunur, </a:t>
            </a:r>
            <a:r>
              <a:rPr lang="tr-TR" dirty="0" err="1" smtClean="0"/>
              <a:t>RAM’e</a:t>
            </a:r>
            <a:r>
              <a:rPr lang="tr-TR" dirty="0" smtClean="0"/>
              <a:t> yüklenir.</a:t>
            </a:r>
          </a:p>
          <a:p>
            <a:r>
              <a:rPr lang="tr-TR" dirty="0" smtClean="0"/>
              <a:t>İşlem </a:t>
            </a:r>
            <a:r>
              <a:rPr lang="tr-TR" dirty="0"/>
              <a:t>tamamlandığında bellekten silinir. </a:t>
            </a:r>
            <a:endParaRPr lang="tr-TR" dirty="0" smtClean="0"/>
          </a:p>
          <a:p>
            <a:r>
              <a:rPr lang="tr-TR" dirty="0" smtClean="0"/>
              <a:t>RAM </a:t>
            </a:r>
            <a:r>
              <a:rPr lang="tr-TR" dirty="0"/>
              <a:t>doğrudan bilgisayarın performansı ile ilişkilidir; yetersiz olması durumunda bilgisayarın performansı düşer. </a:t>
            </a:r>
            <a:endParaRPr lang="tr-TR" dirty="0" smtClean="0"/>
          </a:p>
          <a:p>
            <a:r>
              <a:rPr lang="tr-TR" dirty="0" smtClean="0"/>
              <a:t>RAM </a:t>
            </a:r>
            <a:r>
              <a:rPr lang="tr-TR" dirty="0"/>
              <a:t>miktarı </a:t>
            </a:r>
            <a:r>
              <a:rPr lang="tr-TR" dirty="0" smtClean="0"/>
              <a:t>ana kart </a:t>
            </a:r>
            <a:r>
              <a:rPr lang="tr-TR" dirty="0"/>
              <a:t>üzerindeki yuvalara yeni RAM modülleri eklenerek artırılabilir.</a:t>
            </a:r>
          </a:p>
        </p:txBody>
      </p:sp>
    </p:spTree>
    <p:extLst>
      <p:ext uri="{BB962C8B-B14F-4D97-AF65-F5344CB8AC3E}">
        <p14:creationId xmlns:p14="http://schemas.microsoft.com/office/powerpoint/2010/main" val="1632302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ROM </a:t>
            </a:r>
            <a:r>
              <a:rPr lang="tr-TR" b="1" dirty="0" smtClean="0"/>
              <a:t/>
            </a:r>
            <a:br>
              <a:rPr lang="tr-TR" b="1" dirty="0" smtClean="0"/>
            </a:br>
            <a:r>
              <a:rPr lang="en-US" sz="2200" b="1" dirty="0" smtClean="0"/>
              <a:t>(Read </a:t>
            </a:r>
            <a:r>
              <a:rPr lang="en-US" sz="2200" b="1" dirty="0"/>
              <a:t>Only Memory – </a:t>
            </a:r>
            <a:r>
              <a:rPr lang="en-US" sz="2200" b="1" dirty="0" err="1"/>
              <a:t>Sadece</a:t>
            </a:r>
            <a:r>
              <a:rPr lang="en-US" sz="2200" b="1" dirty="0"/>
              <a:t> </a:t>
            </a:r>
            <a:r>
              <a:rPr lang="tr-TR" sz="2200" b="1" dirty="0"/>
              <a:t>O</a:t>
            </a:r>
            <a:r>
              <a:rPr lang="en-US" sz="2200" b="1" dirty="0" err="1" smtClean="0"/>
              <a:t>kunabilir</a:t>
            </a:r>
            <a:r>
              <a:rPr lang="tr-TR" sz="2200" b="1" dirty="0" smtClean="0"/>
              <a:t> Bellek)</a:t>
            </a:r>
            <a:endParaRPr lang="tr-TR" sz="2200" b="1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727063" y="1758043"/>
            <a:ext cx="8915400" cy="3777622"/>
          </a:xfrm>
        </p:spPr>
        <p:txBody>
          <a:bodyPr/>
          <a:lstStyle/>
          <a:p>
            <a:r>
              <a:rPr lang="tr-TR" dirty="0" smtClean="0"/>
              <a:t>Bilgisayar </a:t>
            </a:r>
            <a:r>
              <a:rPr lang="tr-TR" dirty="0"/>
              <a:t>ilk açıldığında, bilgisayarın çalışması için gerekli bilgileri üzerinde barındıran </a:t>
            </a:r>
            <a:r>
              <a:rPr lang="tr-TR" dirty="0" smtClean="0"/>
              <a:t>bellek</a:t>
            </a:r>
          </a:p>
          <a:p>
            <a:r>
              <a:rPr lang="tr-TR" dirty="0" smtClean="0"/>
              <a:t>Bilgisayarın ilk açılışında </a:t>
            </a:r>
            <a:r>
              <a:rPr lang="tr-TR" dirty="0"/>
              <a:t>donanımı test </a:t>
            </a:r>
            <a:r>
              <a:rPr lang="tr-TR" dirty="0" smtClean="0"/>
              <a:t>eder, </a:t>
            </a:r>
            <a:r>
              <a:rPr lang="tr-TR" dirty="0"/>
              <a:t>bütün komutları kontrol </a:t>
            </a:r>
            <a:r>
              <a:rPr lang="tr-TR" dirty="0" smtClean="0"/>
              <a:t>eder </a:t>
            </a:r>
            <a:r>
              <a:rPr lang="tr-TR" dirty="0"/>
              <a:t>ve işletim sistemini </a:t>
            </a:r>
            <a:r>
              <a:rPr lang="tr-TR" dirty="0" smtClean="0"/>
              <a:t>başlatır.</a:t>
            </a:r>
          </a:p>
          <a:p>
            <a:r>
              <a:rPr lang="tr-TR" dirty="0" smtClean="0"/>
              <a:t>Kalıcı bilgi </a:t>
            </a:r>
          </a:p>
          <a:p>
            <a:r>
              <a:rPr lang="tr-TR" dirty="0" smtClean="0"/>
              <a:t>Bilgisayar </a:t>
            </a:r>
            <a:r>
              <a:rPr lang="tr-TR" dirty="0"/>
              <a:t>kapatılsa </a:t>
            </a:r>
            <a:r>
              <a:rPr lang="tr-TR" dirty="0" smtClean="0"/>
              <a:t>da </a:t>
            </a:r>
            <a:r>
              <a:rPr lang="tr-TR" dirty="0"/>
              <a:t>üzerindeki bilgiler </a:t>
            </a:r>
            <a:r>
              <a:rPr lang="tr-TR" dirty="0" smtClean="0"/>
              <a:t>silinmez.</a:t>
            </a:r>
          </a:p>
          <a:p>
            <a:r>
              <a:rPr lang="tr-TR" dirty="0" smtClean="0"/>
              <a:t>Bilgilerin silinmesi için;</a:t>
            </a:r>
            <a:r>
              <a:rPr lang="tr-TR" dirty="0"/>
              <a:t> </a:t>
            </a:r>
            <a:r>
              <a:rPr lang="tr-TR" dirty="0" smtClean="0"/>
              <a:t>ultraviyole </a:t>
            </a:r>
            <a:r>
              <a:rPr lang="tr-TR" dirty="0"/>
              <a:t>ışını veya elektrik </a:t>
            </a:r>
            <a:r>
              <a:rPr lang="tr-TR" dirty="0" smtClean="0"/>
              <a:t>sinyali</a:t>
            </a:r>
          </a:p>
          <a:p>
            <a:r>
              <a:rPr lang="tr-TR" dirty="0" smtClean="0"/>
              <a:t>Bilgisayarı </a:t>
            </a:r>
            <a:r>
              <a:rPr lang="tr-TR" dirty="0"/>
              <a:t>açtığımızda ilk olarak çalıştırılan program olan BIOS </a:t>
            </a:r>
            <a:r>
              <a:rPr lang="tr-TR" dirty="0" smtClean="0"/>
              <a:t>yazılımını tutar.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7637" y="4821748"/>
            <a:ext cx="2466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086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b="1" dirty="0"/>
              <a:t>BIOS </a:t>
            </a:r>
            <a:r>
              <a:rPr lang="tr-TR" b="1" dirty="0" smtClean="0"/>
              <a:t/>
            </a:r>
            <a:br>
              <a:rPr lang="tr-TR" b="1" dirty="0" smtClean="0"/>
            </a:br>
            <a:r>
              <a:rPr lang="tr-TR" sz="2400" b="1" dirty="0" smtClean="0"/>
              <a:t>(</a:t>
            </a:r>
            <a:r>
              <a:rPr lang="tr-TR" sz="2400" b="1" dirty="0"/>
              <a:t>Basic </a:t>
            </a:r>
            <a:r>
              <a:rPr lang="tr-TR" sz="2400" b="1" dirty="0" err="1"/>
              <a:t>Input</a:t>
            </a:r>
            <a:r>
              <a:rPr lang="tr-TR" sz="2400" b="1" dirty="0"/>
              <a:t> / </a:t>
            </a:r>
            <a:r>
              <a:rPr lang="tr-TR" sz="2400" b="1" dirty="0" err="1"/>
              <a:t>Output</a:t>
            </a:r>
            <a:r>
              <a:rPr lang="tr-TR" sz="2400" b="1" dirty="0"/>
              <a:t> </a:t>
            </a:r>
            <a:r>
              <a:rPr lang="tr-TR" sz="2400" b="1" dirty="0" err="1" smtClean="0"/>
              <a:t>System</a:t>
            </a:r>
            <a:r>
              <a:rPr lang="tr-TR" sz="2400" b="1" dirty="0"/>
              <a:t> </a:t>
            </a:r>
            <a:r>
              <a:rPr lang="tr-TR" sz="2400" b="1" dirty="0" smtClean="0"/>
              <a:t>-Temel Giriş/Çıkış </a:t>
            </a:r>
            <a:r>
              <a:rPr lang="tr-TR" sz="2400" b="1" dirty="0"/>
              <a:t>Sistemi</a:t>
            </a:r>
            <a:r>
              <a:rPr lang="tr-TR" sz="2400" b="1" dirty="0" smtClean="0"/>
              <a:t>)</a:t>
            </a:r>
            <a:endParaRPr lang="tr-TR" sz="2400" b="1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975257" y="2120537"/>
            <a:ext cx="8915400" cy="3777622"/>
          </a:xfrm>
        </p:spPr>
        <p:txBody>
          <a:bodyPr/>
          <a:lstStyle/>
          <a:p>
            <a:r>
              <a:rPr lang="tr-TR" dirty="0"/>
              <a:t>Bilgisayar ilk açıldığında çalışmaya başlayan yazılım</a:t>
            </a:r>
          </a:p>
          <a:p>
            <a:r>
              <a:rPr lang="tr-TR" dirty="0" smtClean="0"/>
              <a:t>Ana kart </a:t>
            </a:r>
            <a:r>
              <a:rPr lang="tr-TR" dirty="0"/>
              <a:t>üzerinde bulunan EEPROM’ da kayıtlı </a:t>
            </a:r>
            <a:r>
              <a:rPr lang="tr-TR" dirty="0" smtClean="0"/>
              <a:t>yazılım</a:t>
            </a:r>
          </a:p>
          <a:p>
            <a:r>
              <a:rPr lang="tr-TR" dirty="0" smtClean="0"/>
              <a:t>Bilgisayarınız </a:t>
            </a:r>
            <a:r>
              <a:rPr lang="tr-TR" dirty="0"/>
              <a:t>kapalıyken, içerisinde hangi parçaların bulunduğu ve güncel tarih/saat bilgilerini tutar. </a:t>
            </a:r>
            <a:endParaRPr lang="tr-TR" dirty="0" smtClean="0"/>
          </a:p>
          <a:p>
            <a:r>
              <a:rPr lang="tr-TR" dirty="0" smtClean="0"/>
              <a:t>Uzun </a:t>
            </a:r>
            <a:r>
              <a:rPr lang="tr-TR" dirty="0"/>
              <a:t>yıllar içerisinde </a:t>
            </a:r>
            <a:r>
              <a:rPr lang="tr-TR" dirty="0" err="1"/>
              <a:t>Bios'un</a:t>
            </a:r>
            <a:r>
              <a:rPr lang="tr-TR" dirty="0"/>
              <a:t> </a:t>
            </a:r>
            <a:r>
              <a:rPr lang="tr-TR" dirty="0" smtClean="0"/>
              <a:t>pili </a:t>
            </a:r>
            <a:r>
              <a:rPr lang="tr-TR" dirty="0"/>
              <a:t>biterse bilgisayarınız tarih saat bilgisini yanlış göstermeye </a:t>
            </a:r>
            <a:r>
              <a:rPr lang="tr-TR" dirty="0" smtClean="0"/>
              <a:t>başlar.</a:t>
            </a:r>
          </a:p>
          <a:p>
            <a:r>
              <a:rPr lang="tr-TR" dirty="0" smtClean="0"/>
              <a:t>Bilgisayarınızın </a:t>
            </a:r>
            <a:r>
              <a:rPr lang="tr-TR" dirty="0"/>
              <a:t>açma düğmesine bastınızda siyah ekrandaki açılış işlemlerini BIOS yapar. </a:t>
            </a:r>
            <a:r>
              <a:rPr lang="tr-TR" dirty="0" smtClean="0"/>
              <a:t>Bilgisayarın </a:t>
            </a:r>
            <a:r>
              <a:rPr lang="tr-TR" dirty="0"/>
              <a:t>donanımını tarar ve test eder. </a:t>
            </a:r>
            <a:endParaRPr lang="tr-TR" dirty="0" smtClean="0"/>
          </a:p>
          <a:p>
            <a:r>
              <a:rPr lang="tr-TR" dirty="0" smtClean="0"/>
              <a:t>Ardından </a:t>
            </a:r>
            <a:r>
              <a:rPr lang="tr-TR" dirty="0"/>
              <a:t>Windows devreye girer ve kontrolü eline alır.</a:t>
            </a:r>
          </a:p>
          <a:p>
            <a:endParaRPr lang="tr-TR" dirty="0" smtClean="0"/>
          </a:p>
          <a:p>
            <a:endParaRPr lang="tr-TR" dirty="0"/>
          </a:p>
        </p:txBody>
      </p:sp>
      <p:pic>
        <p:nvPicPr>
          <p:cNvPr id="4" name="Resim 3" descr="http://1-ps.googleusercontent.com/h/www.bilgisayarkurdu.com/wp-content/uploads/2014/03/xdizustu-ve-masaustu-bilgisayarlarda-bios-sifre-sifirlama-1.jpg.pagespeed.ic.A_FCkYC8V6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736" y="4821894"/>
            <a:ext cx="2686597" cy="16180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7865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Ekran Kartı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İşlemciden </a:t>
            </a:r>
            <a:r>
              <a:rPr lang="tr-TR" dirty="0"/>
              <a:t>verileri alarak monitörün anlayacağı sinyallere </a:t>
            </a:r>
            <a:r>
              <a:rPr lang="tr-TR" dirty="0" smtClean="0"/>
              <a:t>dönüştürür.</a:t>
            </a:r>
          </a:p>
          <a:p>
            <a:r>
              <a:rPr lang="tr-TR" dirty="0"/>
              <a:t>Ekran ile </a:t>
            </a:r>
            <a:r>
              <a:rPr lang="tr-TR" dirty="0" smtClean="0"/>
              <a:t>ana kart </a:t>
            </a:r>
            <a:r>
              <a:rPr lang="tr-TR" dirty="0"/>
              <a:t>arasında, grafik ve video </a:t>
            </a:r>
            <a:r>
              <a:rPr lang="tr-TR" dirty="0" smtClean="0"/>
              <a:t>dönüşümü sağlar.</a:t>
            </a:r>
          </a:p>
          <a:p>
            <a:r>
              <a:rPr lang="tr-TR" dirty="0" smtClean="0"/>
              <a:t>Bilgilerin birimler arasında iletilmesi için </a:t>
            </a:r>
            <a:r>
              <a:rPr lang="tr-TR" dirty="0"/>
              <a:t>veri yolları </a:t>
            </a:r>
            <a:r>
              <a:rPr lang="tr-TR" dirty="0" smtClean="0"/>
              <a:t>kullanılır.</a:t>
            </a:r>
          </a:p>
          <a:p>
            <a:r>
              <a:rPr lang="tr-TR" dirty="0" smtClean="0"/>
              <a:t>AGP</a:t>
            </a:r>
            <a:r>
              <a:rPr lang="tr-TR" dirty="0"/>
              <a:t>, PCI veya PCI-Express veri yollarını </a:t>
            </a:r>
            <a:r>
              <a:rPr lang="tr-TR" dirty="0" smtClean="0"/>
              <a:t>kullanabilir.</a:t>
            </a:r>
          </a:p>
          <a:p>
            <a:r>
              <a:rPr lang="tr-TR" dirty="0"/>
              <a:t>A</a:t>
            </a:r>
            <a:r>
              <a:rPr lang="tr-TR" dirty="0" smtClean="0"/>
              <a:t>na kart </a:t>
            </a:r>
            <a:r>
              <a:rPr lang="tr-TR" dirty="0"/>
              <a:t>üzerinde (</a:t>
            </a:r>
            <a:r>
              <a:rPr lang="tr-TR" dirty="0" err="1"/>
              <a:t>onboard</a:t>
            </a:r>
            <a:r>
              <a:rPr lang="tr-TR" dirty="0"/>
              <a:t>) yerleşik olarak </a:t>
            </a:r>
            <a:r>
              <a:rPr lang="tr-TR" dirty="0" smtClean="0"/>
              <a:t>bulunabilir.</a:t>
            </a:r>
          </a:p>
          <a:p>
            <a:endParaRPr lang="tr-TR" dirty="0"/>
          </a:p>
        </p:txBody>
      </p:sp>
      <p:pic>
        <p:nvPicPr>
          <p:cNvPr id="1026" name="Picture 2" descr="ekran kartÄ± ile ilgili gÃ¶rsel sonuc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675" y="4113851"/>
            <a:ext cx="2510400" cy="2199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6592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Times New Roman" pitchFamily="18" charset="0"/>
                <a:ea typeface="Times New Roman"/>
                <a:cs typeface="Times New Roman" pitchFamily="18" charset="0"/>
              </a:rPr>
              <a:t>Görüntü ile İlgili </a:t>
            </a:r>
            <a:r>
              <a:rPr lang="tr-TR" dirty="0" smtClean="0">
                <a:latin typeface="Times New Roman" pitchFamily="18" charset="0"/>
                <a:ea typeface="Times New Roman"/>
                <a:cs typeface="Times New Roman" pitchFamily="18" charset="0"/>
              </a:rPr>
              <a:t>Kavramlar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Çözünürlük ve piksel:</a:t>
            </a:r>
          </a:p>
          <a:p>
            <a:pPr lvl="1"/>
            <a:r>
              <a:rPr lang="tr-TR" dirty="0"/>
              <a:t>Görüntü üzerinde her rengi oluşturmak için kontrol edilebilecek </a:t>
            </a:r>
            <a:r>
              <a:rPr lang="tr-TR" dirty="0" smtClean="0"/>
              <a:t>nokta: piksel</a:t>
            </a:r>
          </a:p>
          <a:p>
            <a:pPr lvl="1"/>
            <a:r>
              <a:rPr lang="tr-TR" dirty="0"/>
              <a:t>Bir ekranda görüntülenebilen piksel </a:t>
            </a:r>
            <a:r>
              <a:rPr lang="tr-TR" dirty="0" smtClean="0"/>
              <a:t>sayısı: çözünürlük </a:t>
            </a:r>
          </a:p>
          <a:p>
            <a:pPr lvl="1"/>
            <a:r>
              <a:rPr lang="tr-TR" dirty="0" smtClean="0"/>
              <a:t>Çözünürlük </a:t>
            </a:r>
            <a:r>
              <a:rPr lang="tr-TR" dirty="0"/>
              <a:t>800 x </a:t>
            </a:r>
            <a:r>
              <a:rPr lang="tr-TR" dirty="0" smtClean="0"/>
              <a:t>600: </a:t>
            </a:r>
            <a:r>
              <a:rPr lang="tr-TR" dirty="0"/>
              <a:t>yatayda 800,düşeyde 600 </a:t>
            </a:r>
            <a:r>
              <a:rPr lang="tr-TR" dirty="0" smtClean="0"/>
              <a:t>piksel</a:t>
            </a:r>
            <a:endParaRPr lang="tr-T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584" y="3791886"/>
            <a:ext cx="3513507" cy="184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37761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Renk Derinliği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P</a:t>
            </a:r>
            <a:r>
              <a:rPr lang="tr-TR" dirty="0" smtClean="0"/>
              <a:t>ikselin </a:t>
            </a:r>
            <a:r>
              <a:rPr lang="tr-TR" dirty="0"/>
              <a:t>alacağı renk </a:t>
            </a:r>
            <a:r>
              <a:rPr lang="tr-TR" dirty="0" smtClean="0"/>
              <a:t>miktarı</a:t>
            </a:r>
          </a:p>
          <a:p>
            <a:r>
              <a:rPr lang="tr-TR" dirty="0"/>
              <a:t>Renk </a:t>
            </a:r>
            <a:r>
              <a:rPr lang="tr-TR" dirty="0" smtClean="0"/>
              <a:t>derinliği      her </a:t>
            </a:r>
            <a:r>
              <a:rPr lang="tr-TR" dirty="0"/>
              <a:t>pikselin alabileceği renk </a:t>
            </a:r>
            <a:r>
              <a:rPr lang="tr-TR" dirty="0" smtClean="0"/>
              <a:t>sayısı</a:t>
            </a:r>
          </a:p>
          <a:p>
            <a:r>
              <a:rPr lang="tr-TR" dirty="0" smtClean="0"/>
              <a:t>Renk derinliği      görüntü gerçeğe yaklaşır, pikseldeki veri miktarı </a:t>
            </a:r>
            <a:endParaRPr lang="tr-TR" dirty="0"/>
          </a:p>
        </p:txBody>
      </p:sp>
      <p:sp>
        <p:nvSpPr>
          <p:cNvPr id="4" name="Yukarı Ok 3"/>
          <p:cNvSpPr/>
          <p:nvPr/>
        </p:nvSpPr>
        <p:spPr>
          <a:xfrm>
            <a:off x="4596384" y="2572512"/>
            <a:ext cx="146304" cy="2316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" name="Yukarı Ok 4"/>
          <p:cNvSpPr/>
          <p:nvPr/>
        </p:nvSpPr>
        <p:spPr>
          <a:xfrm>
            <a:off x="8638032" y="2572512"/>
            <a:ext cx="146304" cy="2316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Yukarı Ok 5"/>
          <p:cNvSpPr/>
          <p:nvPr/>
        </p:nvSpPr>
        <p:spPr>
          <a:xfrm>
            <a:off x="4669536" y="2983992"/>
            <a:ext cx="146304" cy="2316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Yukarı Ok 6"/>
          <p:cNvSpPr/>
          <p:nvPr/>
        </p:nvSpPr>
        <p:spPr>
          <a:xfrm>
            <a:off x="10326624" y="2983992"/>
            <a:ext cx="146304" cy="2316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850513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Depolama Birimleri 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S</a:t>
            </a:r>
            <a:r>
              <a:rPr lang="tr-TR" dirty="0" smtClean="0"/>
              <a:t>abit diskler</a:t>
            </a:r>
          </a:p>
          <a:p>
            <a:r>
              <a:rPr lang="tr-TR" dirty="0"/>
              <a:t>O</a:t>
            </a:r>
            <a:r>
              <a:rPr lang="tr-TR" dirty="0" smtClean="0"/>
              <a:t>ptik </a:t>
            </a:r>
            <a:r>
              <a:rPr lang="tr-TR" dirty="0"/>
              <a:t>diskler </a:t>
            </a:r>
            <a:endParaRPr lang="tr-TR" dirty="0" smtClean="0"/>
          </a:p>
          <a:p>
            <a:r>
              <a:rPr lang="tr-TR" dirty="0" smtClean="0"/>
              <a:t>Taşınabilir </a:t>
            </a:r>
            <a:r>
              <a:rPr lang="tr-TR" dirty="0"/>
              <a:t>depolama </a:t>
            </a:r>
            <a:r>
              <a:rPr lang="tr-TR" dirty="0" smtClean="0"/>
              <a:t> birimleri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820962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Sabit </a:t>
            </a:r>
            <a:r>
              <a:rPr lang="tr-TR" dirty="0" smtClean="0"/>
              <a:t>diskler </a:t>
            </a:r>
            <a:r>
              <a:rPr lang="tr-TR" dirty="0"/>
              <a:t/>
            </a:r>
            <a:br>
              <a:rPr lang="tr-TR" dirty="0"/>
            </a:b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Yakın bir zamana kadar sabit disk sürücüleri için manyetik disk sürücüleri (Hard Disk Driver) ile aynı tanım kullanılmaktaydı, ancak günümüz bilgisayarlarında kullanılan </a:t>
            </a:r>
            <a:r>
              <a:rPr lang="tr-TR" dirty="0" smtClean="0"/>
              <a:t>üç </a:t>
            </a:r>
            <a:r>
              <a:rPr lang="tr-TR" dirty="0"/>
              <a:t>çeşit sabit disk türü kullanılmaktadır. </a:t>
            </a:r>
            <a:endParaRPr lang="tr-TR" dirty="0" smtClean="0"/>
          </a:p>
          <a:p>
            <a:r>
              <a:rPr lang="tr-TR" dirty="0" smtClean="0"/>
              <a:t>Bunlar </a:t>
            </a:r>
          </a:p>
          <a:p>
            <a:pPr lvl="1"/>
            <a:r>
              <a:rPr lang="tr-TR" dirty="0" smtClean="0"/>
              <a:t>Hard Disk, </a:t>
            </a:r>
          </a:p>
          <a:p>
            <a:pPr lvl="1"/>
            <a:r>
              <a:rPr lang="tr-TR" dirty="0"/>
              <a:t>Elektronik Sabit </a:t>
            </a:r>
            <a:r>
              <a:rPr lang="tr-TR" dirty="0" smtClean="0"/>
              <a:t>Disk (SSD) </a:t>
            </a:r>
          </a:p>
          <a:p>
            <a:pPr lvl="1"/>
            <a:r>
              <a:rPr lang="tr-TR" dirty="0" smtClean="0"/>
              <a:t>Elektronik-Manyetik </a:t>
            </a:r>
            <a:r>
              <a:rPr lang="tr-TR" dirty="0"/>
              <a:t>Sabit Disk (</a:t>
            </a:r>
            <a:r>
              <a:rPr lang="tr-TR" dirty="0" err="1"/>
              <a:t>Hibrit</a:t>
            </a:r>
            <a:r>
              <a:rPr lang="tr-TR" dirty="0"/>
              <a:t> Sabit </a:t>
            </a:r>
            <a:r>
              <a:rPr lang="tr-TR" dirty="0" smtClean="0"/>
              <a:t>Disk)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7205005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latin typeface="Times New Roman" pitchFamily="18" charset="0"/>
                <a:ea typeface="Times New Roman"/>
                <a:cs typeface="Times New Roman" pitchFamily="18" charset="0"/>
              </a:rPr>
              <a:t>Hard Disk</a:t>
            </a:r>
            <a:br>
              <a:rPr lang="tr-TR" b="1" dirty="0">
                <a:latin typeface="Times New Roman" pitchFamily="18" charset="0"/>
                <a:ea typeface="Times New Roman"/>
                <a:cs typeface="Times New Roman" pitchFamily="18" charset="0"/>
              </a:rPr>
            </a:b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>
                <a:solidFill>
                  <a:schemeClr val="tx1"/>
                </a:solidFill>
              </a:rPr>
              <a:t>Bilgilerin </a:t>
            </a:r>
            <a:r>
              <a:rPr lang="tr-TR" dirty="0">
                <a:solidFill>
                  <a:schemeClr val="tx1"/>
                </a:solidFill>
              </a:rPr>
              <a:t>kaydedildiği </a:t>
            </a:r>
            <a:r>
              <a:rPr lang="tr-TR" b="1" dirty="0">
                <a:solidFill>
                  <a:schemeClr val="tx1"/>
                </a:solidFill>
              </a:rPr>
              <a:t>Manyetik </a:t>
            </a:r>
            <a:r>
              <a:rPr lang="tr-TR" b="1" dirty="0" smtClean="0">
                <a:solidFill>
                  <a:schemeClr val="tx1"/>
                </a:solidFill>
              </a:rPr>
              <a:t>Disk</a:t>
            </a:r>
            <a:endParaRPr lang="tr-TR" dirty="0" smtClean="0">
              <a:solidFill>
                <a:schemeClr val="tx1"/>
              </a:solidFill>
            </a:endParaRPr>
          </a:p>
          <a:p>
            <a:r>
              <a:rPr lang="tr-TR" dirty="0" smtClean="0">
                <a:solidFill>
                  <a:schemeClr val="tx1"/>
                </a:solidFill>
              </a:rPr>
              <a:t>Kaydetme/Silme </a:t>
            </a:r>
            <a:r>
              <a:rPr lang="tr-TR" dirty="0">
                <a:solidFill>
                  <a:schemeClr val="tx1"/>
                </a:solidFill>
              </a:rPr>
              <a:t>işlemlerini yapan </a:t>
            </a:r>
            <a:r>
              <a:rPr lang="tr-TR" b="1" dirty="0">
                <a:solidFill>
                  <a:schemeClr val="tx1"/>
                </a:solidFill>
              </a:rPr>
              <a:t>Okuma Yazma </a:t>
            </a:r>
            <a:r>
              <a:rPr lang="tr-TR" b="1" dirty="0" smtClean="0">
                <a:solidFill>
                  <a:schemeClr val="tx1"/>
                </a:solidFill>
              </a:rPr>
              <a:t>Kafası</a:t>
            </a:r>
            <a:endParaRPr lang="tr-TR" dirty="0" smtClean="0">
              <a:solidFill>
                <a:schemeClr val="tx1"/>
              </a:solidFill>
            </a:endParaRPr>
          </a:p>
          <a:p>
            <a:r>
              <a:rPr lang="tr-TR" dirty="0" smtClean="0">
                <a:solidFill>
                  <a:schemeClr val="tx1"/>
                </a:solidFill>
              </a:rPr>
              <a:t>Bu </a:t>
            </a:r>
            <a:r>
              <a:rPr lang="tr-TR" dirty="0">
                <a:solidFill>
                  <a:schemeClr val="tx1"/>
                </a:solidFill>
              </a:rPr>
              <a:t>işlemleri kontrol eden ve bilgisayar ile bilgi alış verişi yapan </a:t>
            </a:r>
            <a:r>
              <a:rPr lang="tr-TR" b="1" dirty="0">
                <a:solidFill>
                  <a:schemeClr val="tx1"/>
                </a:solidFill>
              </a:rPr>
              <a:t>Kontrol Kartı</a:t>
            </a:r>
            <a:r>
              <a:rPr lang="tr-TR" dirty="0">
                <a:solidFill>
                  <a:schemeClr val="tx1"/>
                </a:solidFill>
              </a:rPr>
              <a:t> bölümlerinden oluşmaktadır.</a:t>
            </a:r>
          </a:p>
          <a:p>
            <a:pPr marL="228600" lvl="0" indent="0" defTabSz="914400" fontAlgn="base"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tr-TR" dirty="0">
              <a:solidFill>
                <a:schemeClr val="tx1"/>
              </a:solidFill>
            </a:endParaRPr>
          </a:p>
          <a:p>
            <a:endParaRPr lang="tr-TR" dirty="0"/>
          </a:p>
        </p:txBody>
      </p:sp>
      <p:pic>
        <p:nvPicPr>
          <p:cNvPr id="4" name="Resim 3" descr="http://www.basicknowledge.co.in/wp-content/uploads/2013/10/hdd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785" y="3518049"/>
            <a:ext cx="3602575" cy="23931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3510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Veri 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Kendi başına anlamı olmayan ifadeler</a:t>
            </a:r>
          </a:p>
          <a:p>
            <a:r>
              <a:rPr lang="tr-TR" dirty="0" smtClean="0"/>
              <a:t>Sayı, rakam, harf ile vs. temsil edilen ham gerçekler</a:t>
            </a:r>
          </a:p>
          <a:p>
            <a:r>
              <a:rPr lang="tr-TR" dirty="0" err="1" smtClean="0"/>
              <a:t>Mheraba</a:t>
            </a:r>
            <a:r>
              <a:rPr lang="tr-TR" dirty="0" smtClean="0"/>
              <a:t>, </a:t>
            </a:r>
            <a:r>
              <a:rPr lang="tr-TR" dirty="0" err="1" smtClean="0"/>
              <a:t>bguün</a:t>
            </a:r>
            <a:r>
              <a:rPr lang="tr-TR" dirty="0" smtClean="0"/>
              <a:t> </a:t>
            </a:r>
            <a:r>
              <a:rPr lang="tr-TR" dirty="0" err="1" smtClean="0"/>
              <a:t>Teeml</a:t>
            </a:r>
            <a:r>
              <a:rPr lang="tr-TR" dirty="0" smtClean="0"/>
              <a:t> </a:t>
            </a:r>
            <a:r>
              <a:rPr lang="tr-TR" dirty="0" err="1" smtClean="0"/>
              <a:t>Bigli</a:t>
            </a:r>
            <a:r>
              <a:rPr lang="tr-TR" dirty="0" smtClean="0"/>
              <a:t> </a:t>
            </a:r>
            <a:r>
              <a:rPr lang="tr-TR" dirty="0" err="1" smtClean="0"/>
              <a:t>Tkenojlioeri</a:t>
            </a:r>
            <a:r>
              <a:rPr lang="tr-TR" dirty="0" smtClean="0"/>
              <a:t> </a:t>
            </a:r>
            <a:r>
              <a:rPr lang="tr-TR" dirty="0" err="1" smtClean="0"/>
              <a:t>dreinse</a:t>
            </a:r>
            <a:r>
              <a:rPr lang="tr-TR" dirty="0" smtClean="0"/>
              <a:t> </a:t>
            </a:r>
            <a:r>
              <a:rPr lang="tr-TR" dirty="0" err="1" smtClean="0"/>
              <a:t>griiş</a:t>
            </a:r>
            <a:r>
              <a:rPr lang="tr-TR" dirty="0" smtClean="0"/>
              <a:t> </a:t>
            </a:r>
            <a:r>
              <a:rPr lang="tr-TR" dirty="0" err="1" smtClean="0"/>
              <a:t>ypayıoruz</a:t>
            </a:r>
            <a:r>
              <a:rPr lang="tr-TR" dirty="0" smtClean="0"/>
              <a:t>.</a:t>
            </a:r>
          </a:p>
          <a:p>
            <a:r>
              <a:rPr lang="tr-TR" dirty="0" smtClean="0"/>
              <a:t>Ali TBTK dersinin ara sınavından 80 aldı.</a:t>
            </a:r>
          </a:p>
          <a:p>
            <a:r>
              <a:rPr lang="tr-TR" dirty="0" smtClean="0"/>
              <a:t>Güz döneminde TBTK dersini alan 300 öğrenci vardı.</a:t>
            </a:r>
          </a:p>
          <a:p>
            <a:r>
              <a:rPr lang="tr-TR" dirty="0" smtClean="0"/>
              <a:t>Ayşe’nin boyu 1,80 cm </a:t>
            </a:r>
            <a:r>
              <a:rPr lang="tr-TR" dirty="0" err="1" smtClean="0"/>
              <a:t>dir</a:t>
            </a:r>
            <a:r>
              <a:rPr lang="tr-TR" dirty="0" smtClean="0"/>
              <a:t>.</a:t>
            </a:r>
          </a:p>
          <a:p>
            <a:r>
              <a:rPr lang="tr-TR" dirty="0" smtClean="0"/>
              <a:t>Isparta-Ankara otobüs bilet fiyatı 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4252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200000"/>
              </a:lnSpc>
              <a:spcAft>
                <a:spcPts val="0"/>
              </a:spcAft>
            </a:pPr>
            <a:r>
              <a:rPr lang="tr-TR" dirty="0">
                <a:latin typeface="Times New Roman" pitchFamily="18" charset="0"/>
                <a:ea typeface="Times New Roman"/>
                <a:cs typeface="Times New Roman" pitchFamily="18" charset="0"/>
              </a:rPr>
              <a:t>Hard Disk</a:t>
            </a:r>
          </a:p>
        </p:txBody>
      </p:sp>
      <p:sp>
        <p:nvSpPr>
          <p:cNvPr id="3" name="İçerik Yer Tutucusu 2"/>
          <p:cNvSpPr txBox="1">
            <a:spLocks/>
          </p:cNvSpPr>
          <p:nvPr/>
        </p:nvSpPr>
        <p:spPr>
          <a:xfrm>
            <a:off x="2589211" y="1976254"/>
            <a:ext cx="8915400" cy="37776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Sayısal veri, </a:t>
            </a:r>
            <a:r>
              <a:rPr lang="tr-TR" dirty="0" smtClean="0"/>
              <a:t> </a:t>
            </a:r>
            <a:r>
              <a:rPr lang="tr-TR" dirty="0"/>
              <a:t>diskler üzerindeki küçük manyetik </a:t>
            </a:r>
            <a:r>
              <a:rPr lang="tr-TR" dirty="0" smtClean="0"/>
              <a:t>alanlara depolanır</a:t>
            </a:r>
          </a:p>
          <a:p>
            <a:r>
              <a:rPr lang="tr-TR" dirty="0"/>
              <a:t>S</a:t>
            </a:r>
            <a:r>
              <a:rPr lang="tr-TR" dirty="0" smtClean="0"/>
              <a:t>abit </a:t>
            </a:r>
            <a:r>
              <a:rPr lang="tr-TR" dirty="0"/>
              <a:t>disk sürücülerinin depolama kapasiteleri </a:t>
            </a:r>
            <a:r>
              <a:rPr lang="tr-TR" dirty="0" err="1"/>
              <a:t>gigabytelar</a:t>
            </a:r>
            <a:r>
              <a:rPr lang="tr-TR" dirty="0"/>
              <a:t> (GB'ler) ile ifade edilir</a:t>
            </a:r>
            <a:r>
              <a:rPr lang="tr-TR" dirty="0" smtClean="0"/>
              <a:t>.</a:t>
            </a:r>
          </a:p>
          <a:p>
            <a:r>
              <a:rPr lang="tr-TR" dirty="0"/>
              <a:t>Manyetik diskler </a:t>
            </a:r>
            <a:r>
              <a:rPr lang="tr-TR" b="1" dirty="0"/>
              <a:t>iz (</a:t>
            </a:r>
            <a:r>
              <a:rPr lang="tr-TR" b="1" dirty="0" err="1"/>
              <a:t>track</a:t>
            </a:r>
            <a:r>
              <a:rPr lang="tr-TR" b="1" dirty="0"/>
              <a:t>)</a:t>
            </a:r>
            <a:r>
              <a:rPr lang="tr-TR" dirty="0"/>
              <a:t> ve </a:t>
            </a:r>
            <a:r>
              <a:rPr lang="tr-TR" b="1" dirty="0"/>
              <a:t>dilim (</a:t>
            </a:r>
            <a:r>
              <a:rPr lang="tr-TR" b="1" dirty="0" err="1"/>
              <a:t>sector</a:t>
            </a:r>
            <a:r>
              <a:rPr lang="tr-TR" b="1" dirty="0"/>
              <a:t>)</a:t>
            </a:r>
            <a:r>
              <a:rPr lang="tr-TR" dirty="0"/>
              <a:t> denilen bölümlerden oluşur. Disk üzerindeki her bir dairesel alana </a:t>
            </a:r>
            <a:r>
              <a:rPr lang="tr-TR" b="1" dirty="0" err="1"/>
              <a:t>track</a:t>
            </a:r>
            <a:r>
              <a:rPr lang="tr-TR" dirty="0"/>
              <a:t> denir. </a:t>
            </a:r>
            <a:r>
              <a:rPr lang="tr-TR" dirty="0" err="1"/>
              <a:t>Trackler</a:t>
            </a:r>
            <a:r>
              <a:rPr lang="tr-TR" dirty="0"/>
              <a:t> üzerinde ayrılmış alanlara ise </a:t>
            </a:r>
            <a:r>
              <a:rPr lang="tr-TR" b="1" dirty="0"/>
              <a:t>sektör</a:t>
            </a:r>
            <a:r>
              <a:rPr lang="tr-TR" dirty="0"/>
              <a:t> denir. Her </a:t>
            </a:r>
            <a:r>
              <a:rPr lang="tr-TR" b="1" dirty="0"/>
              <a:t>sektörü</a:t>
            </a:r>
            <a:r>
              <a:rPr lang="tr-TR" dirty="0"/>
              <a:t>n alabileceği bilgi miktarı sabittir. </a:t>
            </a:r>
            <a:endParaRPr lang="tr-TR" dirty="0" smtClean="0"/>
          </a:p>
          <a:p>
            <a:r>
              <a:rPr lang="tr-TR" dirty="0"/>
              <a:t>Yazma/okuma kafasının herhangi bir nedenden dolayı (sallantı, düşme vb.) disk yüzeyine çarpması sonucunda ilgili bölge hasar görebilir. Bu durumda </a:t>
            </a:r>
            <a:r>
              <a:rPr lang="tr-TR" b="1" dirty="0"/>
              <a:t>BAD SECTOR</a:t>
            </a:r>
            <a:r>
              <a:rPr lang="tr-TR" dirty="0"/>
              <a:t> olarak adlandırılan ölü bölgeler oluşur. </a:t>
            </a:r>
          </a:p>
          <a:p>
            <a:pPr marL="0" indent="0">
              <a:buNone/>
            </a:pPr>
            <a:endParaRPr lang="tr-TR" dirty="0"/>
          </a:p>
        </p:txBody>
      </p:sp>
      <p:pic>
        <p:nvPicPr>
          <p:cNvPr id="2050" name="Picture 2" descr="track sector ile ilgili gÃ¶rsel sonuc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755" y="71254"/>
            <a:ext cx="2902856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Ä°lgili resi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278" y="4799712"/>
            <a:ext cx="2221865" cy="170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2815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8099AB1-2E8B-46CC-9A99-2F6E910F455E}" type="slidenum">
              <a:rPr lang="tr-TR" altLang="tr-TR">
                <a:solidFill>
                  <a:srgbClr val="898989"/>
                </a:solidFill>
              </a:rPr>
              <a:pPr eaLnBrk="1" hangingPunct="1"/>
              <a:t>41</a:t>
            </a:fld>
            <a:endParaRPr lang="tr-TR" altLang="tr-TR">
              <a:solidFill>
                <a:srgbClr val="898989"/>
              </a:solidFill>
            </a:endParaRPr>
          </a:p>
        </p:txBody>
      </p:sp>
      <p:graphicFrame>
        <p:nvGraphicFramePr>
          <p:cNvPr id="4" name="Tablo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873901"/>
              </p:ext>
            </p:extLst>
          </p:nvPr>
        </p:nvGraphicFramePr>
        <p:xfrm>
          <a:off x="2135188" y="188914"/>
          <a:ext cx="7921252" cy="731837"/>
        </p:xfrm>
        <a:graphic>
          <a:graphicData uri="http://schemas.openxmlformats.org/drawingml/2006/table">
            <a:tbl>
              <a:tblPr firstRow="1" firstCol="1" bandRow="1"/>
              <a:tblGrid>
                <a:gridCol w="7921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18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400" b="1" dirty="0" smtClean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Hard Disklerin Çalışması</a:t>
                      </a:r>
                    </a:p>
                  </a:txBody>
                  <a:tcPr marL="68582" marR="685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o 5"/>
          <p:cNvGraphicFramePr>
            <a:graphicFrameLocks noGrp="1"/>
          </p:cNvGraphicFramePr>
          <p:nvPr>
            <p:extLst/>
          </p:nvPr>
        </p:nvGraphicFramePr>
        <p:xfrm>
          <a:off x="1847530" y="3284986"/>
          <a:ext cx="5760639" cy="359873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7606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51974">
                <a:tc>
                  <a:txBody>
                    <a:bodyPr/>
                    <a:lstStyle/>
                    <a:p>
                      <a:pPr marL="2286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 smtClean="0">
                          <a:effectLst/>
                        </a:rPr>
                        <a:t>3D Animation - How The Harddrive Works</a:t>
                      </a:r>
                      <a:endParaRPr lang="tr-TR" sz="1800" kern="1200" dirty="0" smtClean="0">
                        <a:effectLst/>
                      </a:endParaRPr>
                    </a:p>
                    <a:p>
                      <a:pPr marL="2286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tr-TR" sz="1400" kern="1200" dirty="0" smtClean="0">
                          <a:effectLst/>
                          <a:hlinkClick r:id="rId4"/>
                        </a:rPr>
                        <a:t>https://www.youtube.com/watch?v=TvkIi6NVnqY</a:t>
                      </a:r>
                      <a:endParaRPr lang="tr-TR" sz="1400" kern="1200" dirty="0" smtClean="0">
                        <a:effectLst/>
                      </a:endParaRPr>
                    </a:p>
                    <a:p>
                      <a:pPr marL="2286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tr-TR" sz="1800" kern="1200" dirty="0" smtClean="0">
                        <a:effectLst/>
                      </a:endParaRPr>
                    </a:p>
                    <a:p>
                      <a:pPr marL="2286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tr-TR" sz="1800" kern="1200" dirty="0" smtClean="0">
                        <a:effectLst/>
                      </a:endParaRPr>
                    </a:p>
                    <a:p>
                      <a:pPr marL="2286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tr-TR" sz="1800" kern="1200" dirty="0" smtClean="0">
                        <a:effectLst/>
                      </a:endParaRPr>
                    </a:p>
                    <a:p>
                      <a:pPr marL="2286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tr-TR" sz="1800" kern="1200" dirty="0" smtClean="0">
                        <a:effectLst/>
                      </a:endParaRPr>
                    </a:p>
                    <a:p>
                      <a:pPr marL="2286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tr-TR" sz="1800" kern="1200" dirty="0" smtClean="0">
                        <a:effectLst/>
                      </a:endParaRPr>
                    </a:p>
                    <a:p>
                      <a:pPr marL="2286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tr-TR" sz="1800" kern="1200" dirty="0" smtClean="0">
                        <a:effectLst/>
                      </a:endParaRPr>
                    </a:p>
                    <a:p>
                      <a:pPr marL="2286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tr-TR" sz="1800" kern="1200" dirty="0" smtClean="0">
                        <a:effectLst/>
                      </a:endParaRPr>
                    </a:p>
                    <a:p>
                      <a:pPr marL="2286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tr-TR" sz="700" kern="1200" dirty="0" smtClean="0">
                        <a:effectLst/>
                      </a:endParaRPr>
                    </a:p>
                    <a:p>
                      <a:pPr marL="2286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r-TR" sz="7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r-TR" sz="7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r-TR" sz="7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amazing working of Hard Disk</a:t>
                      </a:r>
                    </a:p>
                    <a:p>
                      <a:pPr marL="2286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tr-TR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https://www.youtube.com/watch?v=4sz4VHCj2Ho</a:t>
                      </a:r>
                      <a:r>
                        <a:rPr lang="tr-TR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8580" marR="68580" marT="0" marB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417">
                <a:tc>
                  <a:txBody>
                    <a:bodyPr/>
                    <a:lstStyle/>
                    <a:p>
                      <a:pPr marL="2286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tr-TR" sz="9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horzOverflow="overflow"/>
                </a:tc>
                <a:extLst>
                  <a:ext uri="{0D108BD9-81ED-4DB2-BD59-A6C34878D82A}">
                    <a16:rowId xmlns:a16="http://schemas.microsoft.com/office/drawing/2014/main" val="2127313475"/>
                  </a:ext>
                </a:extLst>
              </a:tr>
            </a:tbl>
          </a:graphicData>
        </a:graphic>
      </p:graphicFrame>
      <p:pic>
        <p:nvPicPr>
          <p:cNvPr id="5" name="Resim 4" descr="http://www.ebc.com.br/sites/default/files/158829630_ad14f8265f_b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696" y="1723417"/>
            <a:ext cx="4287153" cy="2859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TvkIi6NVnqY"/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2135188" y="1052737"/>
            <a:ext cx="4032820" cy="2268461"/>
          </a:xfrm>
          <a:prstGeom prst="rect">
            <a:avLst/>
          </a:prstGeom>
        </p:spPr>
      </p:pic>
      <p:pic>
        <p:nvPicPr>
          <p:cNvPr id="8" name="4sz4VHCj2Ho"/>
          <p:cNvPicPr>
            <a:picLocks noRot="1" noChangeAspect="1"/>
          </p:cNvPicPr>
          <p:nvPr>
            <a:videoFile r:link="rId2"/>
          </p:nvPr>
        </p:nvPicPr>
        <p:blipFill>
          <a:blip r:embed="rId8"/>
          <a:stretch>
            <a:fillRect/>
          </a:stretch>
        </p:blipFill>
        <p:spPr>
          <a:xfrm>
            <a:off x="2135188" y="3896842"/>
            <a:ext cx="4032820" cy="226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4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SSD (Solid </a:t>
            </a:r>
            <a:r>
              <a:rPr lang="tr-TR" dirty="0" err="1"/>
              <a:t>State</a:t>
            </a:r>
            <a:r>
              <a:rPr lang="tr-TR" dirty="0"/>
              <a:t> Disk - Katı Hal Diski)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Veriyi </a:t>
            </a:r>
            <a:r>
              <a:rPr lang="tr-TR" dirty="0"/>
              <a:t>manyetik plakalar yerine yeniden yazılabilir </a:t>
            </a:r>
            <a:r>
              <a:rPr lang="tr-TR" dirty="0" err="1"/>
              <a:t>flash</a:t>
            </a:r>
            <a:r>
              <a:rPr lang="tr-TR" dirty="0"/>
              <a:t> belleklere </a:t>
            </a:r>
            <a:r>
              <a:rPr lang="tr-TR" dirty="0" smtClean="0"/>
              <a:t>kaydeder.</a:t>
            </a:r>
          </a:p>
          <a:p>
            <a:r>
              <a:rPr lang="tr-TR" dirty="0"/>
              <a:t>Elektronik kart </a:t>
            </a:r>
            <a:r>
              <a:rPr lang="tr-TR" dirty="0" smtClean="0"/>
              <a:t>üzerine depolama yapar.</a:t>
            </a:r>
          </a:p>
          <a:p>
            <a:r>
              <a:rPr lang="tr-TR" dirty="0" smtClean="0"/>
              <a:t>Hızlı </a:t>
            </a:r>
            <a:r>
              <a:rPr lang="tr-TR" dirty="0"/>
              <a:t>veri </a:t>
            </a:r>
            <a:r>
              <a:rPr lang="tr-TR" dirty="0" smtClean="0"/>
              <a:t>erişimi</a:t>
            </a:r>
          </a:p>
          <a:p>
            <a:r>
              <a:rPr lang="tr-TR" dirty="0"/>
              <a:t>P</a:t>
            </a:r>
            <a:r>
              <a:rPr lang="tr-TR" dirty="0" smtClean="0"/>
              <a:t>erformansın </a:t>
            </a:r>
            <a:r>
              <a:rPr lang="tr-TR" dirty="0"/>
              <a:t>sürekliliğini </a:t>
            </a:r>
            <a:r>
              <a:rPr lang="tr-TR" dirty="0" smtClean="0"/>
              <a:t>sağlama</a:t>
            </a:r>
          </a:p>
          <a:p>
            <a:r>
              <a:rPr lang="tr-TR" dirty="0"/>
              <a:t>D</a:t>
            </a:r>
            <a:r>
              <a:rPr lang="tr-TR" dirty="0" smtClean="0"/>
              <a:t>aha </a:t>
            </a:r>
            <a:r>
              <a:rPr lang="tr-TR" dirty="0"/>
              <a:t>az </a:t>
            </a:r>
            <a:r>
              <a:rPr lang="tr-TR" dirty="0" smtClean="0"/>
              <a:t>ısınma</a:t>
            </a:r>
          </a:p>
          <a:p>
            <a:r>
              <a:rPr lang="tr-TR" dirty="0"/>
              <a:t>G</a:t>
            </a:r>
            <a:r>
              <a:rPr lang="tr-TR" dirty="0" smtClean="0"/>
              <a:t>enellikle </a:t>
            </a:r>
            <a:r>
              <a:rPr lang="tr-TR" dirty="0"/>
              <a:t>daha az güç </a:t>
            </a:r>
            <a:r>
              <a:rPr lang="tr-TR" dirty="0" smtClean="0"/>
              <a:t>harcama </a:t>
            </a:r>
            <a:endParaRPr lang="tr-TR" dirty="0"/>
          </a:p>
          <a:p>
            <a:r>
              <a:rPr lang="tr-TR" dirty="0" smtClean="0"/>
              <a:t>Sessiz çalışma</a:t>
            </a:r>
            <a:endParaRPr lang="tr-TR" dirty="0"/>
          </a:p>
        </p:txBody>
      </p:sp>
      <p:pic>
        <p:nvPicPr>
          <p:cNvPr id="3074" name="Picture 2" descr="ssd ile ilgili gÃ¶rsel sonuc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215" y="2629852"/>
            <a:ext cx="2551049" cy="376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59742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Elektronik-Manyetik Sabit </a:t>
            </a:r>
            <a:r>
              <a:rPr lang="tr-TR" dirty="0" smtClean="0"/>
              <a:t>Disk</a:t>
            </a:r>
            <a:br>
              <a:rPr lang="tr-TR" dirty="0" smtClean="0"/>
            </a:br>
            <a:r>
              <a:rPr lang="tr-TR" dirty="0" smtClean="0"/>
              <a:t>(</a:t>
            </a:r>
            <a:r>
              <a:rPr lang="tr-TR" dirty="0" err="1"/>
              <a:t>Hibrit</a:t>
            </a:r>
            <a:r>
              <a:rPr lang="tr-TR" dirty="0"/>
              <a:t> Sabit Disk)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 smtClean="0"/>
              <a:t>Hibrit</a:t>
            </a:r>
            <a:r>
              <a:rPr lang="tr-TR" dirty="0" smtClean="0"/>
              <a:t> sabit diskler, SSD ve klasik sabit diskleri orta noktada buluşturan teknolojidir. </a:t>
            </a:r>
          </a:p>
          <a:p>
            <a:r>
              <a:rPr lang="tr-TR" dirty="0" err="1" smtClean="0"/>
              <a:t>Hibrit</a:t>
            </a:r>
            <a:r>
              <a:rPr lang="tr-TR" dirty="0" smtClean="0"/>
              <a:t> </a:t>
            </a:r>
            <a:r>
              <a:rPr lang="tr-TR" dirty="0"/>
              <a:t>disklerin, klasik sabit disklerden farkı disk içerisinde oldukça hızlı bir bellek bölümünün yer almasıdır. </a:t>
            </a:r>
            <a:endParaRPr lang="tr-TR" dirty="0" smtClean="0"/>
          </a:p>
          <a:p>
            <a:r>
              <a:rPr lang="tr-TR" dirty="0" smtClean="0"/>
              <a:t>Sabit </a:t>
            </a:r>
            <a:r>
              <a:rPr lang="tr-TR" dirty="0"/>
              <a:t>diskin yüksek kapasite avantajı ile </a:t>
            </a:r>
            <a:r>
              <a:rPr lang="tr-TR" dirty="0" err="1"/>
              <a:t>SSD'lerin</a:t>
            </a:r>
            <a:r>
              <a:rPr lang="tr-TR" dirty="0"/>
              <a:t> hız avantajı bir araya </a:t>
            </a:r>
            <a:r>
              <a:rPr lang="tr-TR" dirty="0" smtClean="0"/>
              <a:t>getirir.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281738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8099AB1-2E8B-46CC-9A99-2F6E910F455E}" type="slidenum">
              <a:rPr lang="tr-TR" altLang="tr-TR">
                <a:solidFill>
                  <a:srgbClr val="898989"/>
                </a:solidFill>
              </a:rPr>
              <a:pPr eaLnBrk="1" hangingPunct="1"/>
              <a:t>44</a:t>
            </a:fld>
            <a:endParaRPr lang="tr-TR" altLang="tr-TR">
              <a:solidFill>
                <a:srgbClr val="898989"/>
              </a:solidFill>
            </a:endParaRPr>
          </a:p>
        </p:txBody>
      </p:sp>
      <p:graphicFrame>
        <p:nvGraphicFramePr>
          <p:cNvPr id="4" name="Tablo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66759"/>
              </p:ext>
            </p:extLst>
          </p:nvPr>
        </p:nvGraphicFramePr>
        <p:xfrm>
          <a:off x="2135188" y="188914"/>
          <a:ext cx="7921252" cy="731837"/>
        </p:xfrm>
        <a:graphic>
          <a:graphicData uri="http://schemas.openxmlformats.org/drawingml/2006/table">
            <a:tbl>
              <a:tblPr firstRow="1" firstCol="1" bandRow="1"/>
              <a:tblGrid>
                <a:gridCol w="7921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1837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tr-TR" sz="2400" b="1" dirty="0" smtClean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Optik Diskler</a:t>
                      </a:r>
                      <a:endParaRPr lang="tr-TR" sz="2400" b="1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o 5"/>
          <p:cNvGraphicFramePr>
            <a:graphicFrameLocks noGrp="1"/>
          </p:cNvGraphicFramePr>
          <p:nvPr>
            <p:extLst/>
          </p:nvPr>
        </p:nvGraphicFramePr>
        <p:xfrm>
          <a:off x="2135561" y="980728"/>
          <a:ext cx="7921625" cy="5329238"/>
        </p:xfrm>
        <a:graphic>
          <a:graphicData uri="http://schemas.openxmlformats.org/drawingml/2006/table">
            <a:tbl>
              <a:tblPr/>
              <a:tblGrid>
                <a:gridCol w="7921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29238">
                <a:tc>
                  <a:txBody>
                    <a:bodyPr/>
                    <a:lstStyle/>
                    <a:p>
                      <a:pPr marL="2286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</a:p>
                    <a:p>
                      <a:pPr lvl="0"/>
                      <a:endParaRPr kumimoji="0" lang="tr-TR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lvl="0"/>
                      <a:endParaRPr kumimoji="0" lang="tr-TR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lvl="0"/>
                      <a:endParaRPr kumimoji="0" lang="tr-TR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lvl="0"/>
                      <a:endParaRPr kumimoji="0" lang="tr-TR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lvl="0"/>
                      <a:r>
                        <a:rPr kumimoji="0" lang="pt-BR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		</a:t>
                      </a:r>
                      <a:endParaRPr kumimoji="0" lang="tr-TR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lvl="0"/>
                      <a:endParaRPr kumimoji="0" lang="tr-TR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lvl="0"/>
                      <a:endParaRPr kumimoji="0" lang="tr-TR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lvl="0"/>
                      <a:endParaRPr kumimoji="0" lang="tr-TR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lvl="0"/>
                      <a:endParaRPr kumimoji="0" lang="pt-BR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lvl="0"/>
                      <a:endParaRPr kumimoji="0" lang="tr-TR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lvl="0"/>
                      <a:r>
                        <a:rPr kumimoji="0" lang="pt-BR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	</a:t>
                      </a:r>
                    </a:p>
                    <a:p>
                      <a:pPr lvl="0"/>
                      <a:endParaRPr kumimoji="0" lang="tr-TR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4" name="Grup 13"/>
          <p:cNvGrpSpPr/>
          <p:nvPr/>
        </p:nvGrpSpPr>
        <p:grpSpPr>
          <a:xfrm>
            <a:off x="2835764" y="1122381"/>
            <a:ext cx="5996541" cy="1491140"/>
            <a:chOff x="621475" y="3553914"/>
            <a:chExt cx="5996541" cy="149114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475" y="3576938"/>
              <a:ext cx="1469486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6876" y="3605054"/>
              <a:ext cx="1440000" cy="14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787" y="3580692"/>
              <a:ext cx="1448229" cy="14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8047" l="3125" r="9726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736" y="3553914"/>
              <a:ext cx="1491140" cy="1491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" name="Resim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612" y="4579931"/>
            <a:ext cx="5495925" cy="1781175"/>
          </a:xfrm>
          <a:prstGeom prst="rect">
            <a:avLst/>
          </a:prstGeom>
        </p:spPr>
      </p:pic>
      <p:graphicFrame>
        <p:nvGraphicFramePr>
          <p:cNvPr id="12" name="Tablo 11"/>
          <p:cNvGraphicFramePr>
            <a:graphicFrameLocks noGrp="1"/>
          </p:cNvGraphicFramePr>
          <p:nvPr>
            <p:extLst/>
          </p:nvPr>
        </p:nvGraphicFramePr>
        <p:xfrm>
          <a:off x="2351584" y="2806085"/>
          <a:ext cx="6912768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2884161171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523701595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84263461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40473124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CD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DVD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BluRay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817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smtClean="0"/>
                        <a:t>Tek Kullanımlık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pt-B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CD-R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pt-B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DVD-R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057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smtClean="0"/>
                        <a:t>Silinip</a:t>
                      </a:r>
                      <a:r>
                        <a:rPr lang="tr-TR" baseline="0" dirty="0" smtClean="0"/>
                        <a:t> Yazılabilir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pt-B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CD-RW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pt-B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DVD-RW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868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831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smtClean="0"/>
                        <a:t>Kapasite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700 MB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4,7 GB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25 GB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958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1348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8099AB1-2E8B-46CC-9A99-2F6E910F455E}" type="slidenum">
              <a:rPr lang="tr-TR" altLang="tr-TR">
                <a:solidFill>
                  <a:srgbClr val="898989"/>
                </a:solidFill>
              </a:rPr>
              <a:pPr eaLnBrk="1" hangingPunct="1"/>
              <a:t>45</a:t>
            </a:fld>
            <a:endParaRPr lang="tr-TR" altLang="tr-TR">
              <a:solidFill>
                <a:srgbClr val="898989"/>
              </a:solidFill>
            </a:endParaRPr>
          </a:p>
        </p:txBody>
      </p:sp>
      <p:graphicFrame>
        <p:nvGraphicFramePr>
          <p:cNvPr id="4" name="Tablo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24207"/>
              </p:ext>
            </p:extLst>
          </p:nvPr>
        </p:nvGraphicFramePr>
        <p:xfrm>
          <a:off x="2135188" y="188914"/>
          <a:ext cx="7921252" cy="731837"/>
        </p:xfrm>
        <a:graphic>
          <a:graphicData uri="http://schemas.openxmlformats.org/drawingml/2006/table">
            <a:tbl>
              <a:tblPr firstRow="1" firstCol="1" bandRow="1"/>
              <a:tblGrid>
                <a:gridCol w="7921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1837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tr-TR" sz="2400" b="0" dirty="0" smtClean="0">
                          <a:effectLst/>
                          <a:latin typeface="Cambria" panose="02040503050406030204" pitchFamily="18" charset="0"/>
                          <a:ea typeface="Times New Roman"/>
                          <a:cs typeface="Times New Roman" pitchFamily="18" charset="0"/>
                        </a:rPr>
                        <a:t>Taşınabilir  </a:t>
                      </a:r>
                      <a:r>
                        <a:rPr lang="tr-TR" sz="2400" dirty="0" smtClean="0"/>
                        <a:t>depolama  birimleri</a:t>
                      </a:r>
                      <a:endParaRPr lang="tr-TR" sz="2400" b="1" dirty="0">
                        <a:effectLst/>
                        <a:latin typeface="Cambria" panose="02040503050406030204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o 5"/>
          <p:cNvGraphicFramePr>
            <a:graphicFrameLocks noGrp="1"/>
          </p:cNvGraphicFramePr>
          <p:nvPr>
            <p:extLst/>
          </p:nvPr>
        </p:nvGraphicFramePr>
        <p:xfrm>
          <a:off x="2135561" y="980728"/>
          <a:ext cx="7921625" cy="5329238"/>
        </p:xfrm>
        <a:graphic>
          <a:graphicData uri="http://schemas.openxmlformats.org/drawingml/2006/table">
            <a:tbl>
              <a:tblPr/>
              <a:tblGrid>
                <a:gridCol w="7921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29238">
                <a:tc>
                  <a:txBody>
                    <a:bodyPr/>
                    <a:lstStyle/>
                    <a:p>
                      <a:pPr marL="2286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tr-TR" sz="18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8" b="7610"/>
          <a:stretch/>
        </p:blipFill>
        <p:spPr bwMode="auto">
          <a:xfrm>
            <a:off x="2135560" y="1003548"/>
            <a:ext cx="4248472" cy="2634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5" t="13302" r="5674" b="24145"/>
          <a:stretch/>
        </p:blipFill>
        <p:spPr bwMode="auto">
          <a:xfrm>
            <a:off x="5519936" y="2564905"/>
            <a:ext cx="4536504" cy="2255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179" y="3884515"/>
            <a:ext cx="3395631" cy="2425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235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latin typeface="Cambria" panose="02040503050406030204" pitchFamily="18" charset="0"/>
                <a:ea typeface="Times New Roman"/>
                <a:cs typeface="Times New Roman" pitchFamily="18" charset="0"/>
              </a:rPr>
              <a:t>Modemler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589212" y="1624148"/>
            <a:ext cx="8915400" cy="3777622"/>
          </a:xfrm>
        </p:spPr>
        <p:txBody>
          <a:bodyPr/>
          <a:lstStyle/>
          <a:p>
            <a:r>
              <a:rPr lang="tr-TR" dirty="0" smtClean="0"/>
              <a:t>Bilgisayarların </a:t>
            </a:r>
            <a:r>
              <a:rPr lang="tr-TR" dirty="0"/>
              <a:t>genel ağa bağlantısını </a:t>
            </a:r>
            <a:r>
              <a:rPr lang="tr-TR" dirty="0" smtClean="0"/>
              <a:t>sağlar.</a:t>
            </a:r>
          </a:p>
          <a:p>
            <a:r>
              <a:rPr lang="tr-TR" dirty="0" smtClean="0"/>
              <a:t>Bilgisayarları telefon </a:t>
            </a:r>
            <a:r>
              <a:rPr lang="tr-TR" dirty="0"/>
              <a:t>hattı üstünden </a:t>
            </a:r>
            <a:r>
              <a:rPr lang="tr-TR" dirty="0" smtClean="0"/>
              <a:t>bağlar.</a:t>
            </a:r>
          </a:p>
          <a:p>
            <a:r>
              <a:rPr lang="tr-TR" dirty="0" smtClean="0"/>
              <a:t>Verileri </a:t>
            </a:r>
            <a:r>
              <a:rPr lang="tr-TR" dirty="0"/>
              <a:t>ses sinyallerine ses sinyallerini verilere dönüştürerek taşır</a:t>
            </a:r>
            <a:r>
              <a:rPr lang="tr-TR" dirty="0" smtClean="0"/>
              <a:t>.</a:t>
            </a:r>
          </a:p>
          <a:p>
            <a:r>
              <a:rPr lang="tr-TR" dirty="0" smtClean="0"/>
              <a:t> </a:t>
            </a:r>
            <a:r>
              <a:rPr lang="tr-TR" dirty="0"/>
              <a:t>Günümüzde </a:t>
            </a:r>
            <a:r>
              <a:rPr lang="tr-TR" dirty="0" smtClean="0"/>
              <a:t>ses </a:t>
            </a:r>
            <a:r>
              <a:rPr lang="tr-TR" dirty="0"/>
              <a:t>ve datanın ayrı frekanslarda taşındığı teknolojiye sahip ADSL Modemler </a:t>
            </a:r>
            <a:r>
              <a:rPr lang="tr-TR" dirty="0" smtClean="0"/>
              <a:t>kullanılmaktadır.</a:t>
            </a:r>
            <a:endParaRPr lang="tr-T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475" y="3309608"/>
            <a:ext cx="2402443" cy="2986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28171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latin typeface="Cambria" panose="02040503050406030204" pitchFamily="18" charset="0"/>
                <a:ea typeface="Times New Roman"/>
                <a:cs typeface="Times New Roman" pitchFamily="18" charset="0"/>
              </a:rPr>
              <a:t>Ses Kartları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Bu parça sayesinde bilgisayarın hoparlörlerine ses aktarılabilmektedir.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3" t="5346" r="19756" b="4201"/>
          <a:stretch/>
        </p:blipFill>
        <p:spPr bwMode="auto">
          <a:xfrm>
            <a:off x="3681946" y="2610413"/>
            <a:ext cx="1490946" cy="3052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http://d2rormqr1qwzpz.cloudfront.net/uploads/0/5/4979-dolby_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109" y="2757285"/>
            <a:ext cx="3353904" cy="251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2195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8099AB1-2E8B-46CC-9A99-2F6E910F455E}" type="slidenum">
              <a:rPr lang="tr-TR" altLang="tr-TR">
                <a:solidFill>
                  <a:srgbClr val="898989"/>
                </a:solidFill>
              </a:rPr>
              <a:pPr eaLnBrk="1" hangingPunct="1"/>
              <a:t>48</a:t>
            </a:fld>
            <a:endParaRPr lang="tr-TR" altLang="tr-TR">
              <a:solidFill>
                <a:srgbClr val="898989"/>
              </a:solidFill>
            </a:endParaRPr>
          </a:p>
        </p:txBody>
      </p:sp>
      <p:graphicFrame>
        <p:nvGraphicFramePr>
          <p:cNvPr id="4" name="Tablo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634991"/>
              </p:ext>
            </p:extLst>
          </p:nvPr>
        </p:nvGraphicFramePr>
        <p:xfrm>
          <a:off x="2135188" y="188914"/>
          <a:ext cx="7921252" cy="731837"/>
        </p:xfrm>
        <a:graphic>
          <a:graphicData uri="http://schemas.openxmlformats.org/drawingml/2006/table">
            <a:tbl>
              <a:tblPr firstRow="1" firstCol="1" bandRow="1"/>
              <a:tblGrid>
                <a:gridCol w="7921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1837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tr-TR" sz="2400" b="1" dirty="0" smtClean="0">
                          <a:effectLst/>
                          <a:latin typeface="Cambria" panose="02040503050406030204" pitchFamily="18" charset="0"/>
                          <a:ea typeface="Times New Roman"/>
                          <a:cs typeface="Times New Roman" pitchFamily="18" charset="0"/>
                        </a:rPr>
                        <a:t>Monitörler</a:t>
                      </a:r>
                      <a:endParaRPr lang="tr-TR" sz="2400" b="1" dirty="0">
                        <a:effectLst/>
                        <a:latin typeface="Cambria" panose="02040503050406030204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o 5"/>
          <p:cNvGraphicFramePr>
            <a:graphicFrameLocks noGrp="1"/>
          </p:cNvGraphicFramePr>
          <p:nvPr>
            <p:extLst/>
          </p:nvPr>
        </p:nvGraphicFramePr>
        <p:xfrm>
          <a:off x="2135561" y="980728"/>
          <a:ext cx="7921625" cy="5329238"/>
        </p:xfrm>
        <a:graphic>
          <a:graphicData uri="http://schemas.openxmlformats.org/drawingml/2006/table">
            <a:tbl>
              <a:tblPr/>
              <a:tblGrid>
                <a:gridCol w="7921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29238">
                <a:tc>
                  <a:txBody>
                    <a:bodyPr/>
                    <a:lstStyle/>
                    <a:p>
                      <a:pPr marL="2286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tr-TR" sz="18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tr-TR" sz="18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tr-TR" sz="18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tr-TR" sz="18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tr-TR" sz="18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tr-TR" sz="18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tr-TR" sz="18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tr-TR" sz="18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tr-TR" sz="18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tr-TR" sz="18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tr-TR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                                                                                           Monitörlerde Ölçü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806" y="1052736"/>
            <a:ext cx="428625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3"/>
          <a:stretch/>
        </p:blipFill>
        <p:spPr bwMode="auto">
          <a:xfrm>
            <a:off x="2207569" y="3481389"/>
            <a:ext cx="3889375" cy="2376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Dikdörtgen 4"/>
          <p:cNvSpPr/>
          <p:nvPr/>
        </p:nvSpPr>
        <p:spPr>
          <a:xfrm>
            <a:off x="2970436" y="3140968"/>
            <a:ext cx="1426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/>
              <a:t>Tüplü (CRT)</a:t>
            </a:r>
          </a:p>
        </p:txBody>
      </p:sp>
      <p:sp>
        <p:nvSpPr>
          <p:cNvPr id="10" name="Dikdörtgen 9"/>
          <p:cNvSpPr/>
          <p:nvPr/>
        </p:nvSpPr>
        <p:spPr>
          <a:xfrm>
            <a:off x="4842644" y="3140968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/>
              <a:t>LCD – Plazma - LED</a:t>
            </a:r>
          </a:p>
        </p:txBody>
      </p:sp>
    </p:spTree>
    <p:extLst>
      <p:ext uri="{BB962C8B-B14F-4D97-AF65-F5344CB8AC3E}">
        <p14:creationId xmlns:p14="http://schemas.microsoft.com/office/powerpoint/2010/main" val="362806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latin typeface="Cambria" panose="02040503050406030204" pitchFamily="18" charset="0"/>
                <a:ea typeface="Times New Roman"/>
                <a:cs typeface="Times New Roman" pitchFamily="18" charset="0"/>
              </a:rPr>
              <a:t> Monitörler</a:t>
            </a:r>
            <a:br>
              <a:rPr lang="tr-TR" b="1" dirty="0">
                <a:latin typeface="Cambria" panose="02040503050406030204" pitchFamily="18" charset="0"/>
                <a:ea typeface="Times New Roman"/>
                <a:cs typeface="Times New Roman" pitchFamily="18" charset="0"/>
              </a:rPr>
            </a:br>
            <a:endParaRPr lang="tr-TR" dirty="0"/>
          </a:p>
        </p:txBody>
      </p:sp>
      <p:sp>
        <p:nvSpPr>
          <p:cNvPr id="3" name="Dikdörtgen 2"/>
          <p:cNvSpPr/>
          <p:nvPr/>
        </p:nvSpPr>
        <p:spPr>
          <a:xfrm>
            <a:off x="2069221" y="1562483"/>
            <a:ext cx="8479629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b="1" dirty="0">
                <a:solidFill>
                  <a:srgbClr val="000000"/>
                </a:solidFill>
                <a:latin typeface="Verdana" panose="020B0604030504040204" pitchFamily="34" charset="0"/>
              </a:rPr>
              <a:t>CRT (</a:t>
            </a:r>
            <a:r>
              <a:rPr lang="tr-TR" sz="1600" b="1" dirty="0" err="1">
                <a:solidFill>
                  <a:srgbClr val="000000"/>
                </a:solidFill>
                <a:latin typeface="Verdana" panose="020B0604030504040204" pitchFamily="34" charset="0"/>
              </a:rPr>
              <a:t>Cathode</a:t>
            </a:r>
            <a:r>
              <a:rPr lang="tr-TR" sz="1600" b="1" dirty="0">
                <a:solidFill>
                  <a:srgbClr val="000000"/>
                </a:solidFill>
                <a:latin typeface="Verdana" panose="020B0604030504040204" pitchFamily="34" charset="0"/>
              </a:rPr>
              <a:t> Ray </a:t>
            </a:r>
            <a:r>
              <a:rPr lang="tr-TR" sz="1600" b="1" dirty="0" err="1">
                <a:solidFill>
                  <a:srgbClr val="000000"/>
                </a:solidFill>
                <a:latin typeface="Verdana" panose="020B0604030504040204" pitchFamily="34" charset="0"/>
              </a:rPr>
              <a:t>Tube</a:t>
            </a:r>
            <a:r>
              <a:rPr lang="tr-TR" sz="1600" b="1" dirty="0">
                <a:solidFill>
                  <a:srgbClr val="000000"/>
                </a:solidFill>
                <a:latin typeface="Verdana" panose="020B0604030504040204" pitchFamily="34" charset="0"/>
              </a:rPr>
              <a:t>) Monitörler</a:t>
            </a:r>
            <a:endParaRPr lang="tr-TR" sz="16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dirty="0">
                <a:solidFill>
                  <a:srgbClr val="000000"/>
                </a:solidFill>
                <a:latin typeface="Verdana" panose="020B0604030504040204" pitchFamily="34" charset="0"/>
              </a:rPr>
              <a:t>Monitörlerin ekrana görüntü yansıtmak için kullandıkları resim tüpüne CRT denir</a:t>
            </a:r>
            <a:r>
              <a:rPr lang="tr-TR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</a:p>
          <a:p>
            <a:endParaRPr lang="tr-TR" sz="1600" dirty="0" smtClean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tr-TR" sz="1600" b="1" dirty="0"/>
              <a:t>LCD Monitörler</a:t>
            </a:r>
            <a:endParaRPr lang="tr-T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dirty="0"/>
              <a:t>LCD monitörler </a:t>
            </a:r>
            <a:r>
              <a:rPr lang="tr-TR" sz="1600" dirty="0" smtClean="0"/>
              <a:t>sıvı </a:t>
            </a:r>
            <a:r>
              <a:rPr lang="tr-TR" sz="1600" dirty="0"/>
              <a:t>değil katı-sıvı arası özel bir materyal kullanırlar. Bu özel madde sayesinde LCD ekran; elastikiyet, düşük yansıtma oranı gibi özelliklere sahip olur</a:t>
            </a:r>
            <a:r>
              <a:rPr lang="tr-TR" sz="1600" dirty="0" smtClean="0"/>
              <a:t>.</a:t>
            </a:r>
          </a:p>
          <a:p>
            <a:endParaRPr lang="tr-TR" sz="1600" dirty="0" smtClean="0"/>
          </a:p>
          <a:p>
            <a:r>
              <a:rPr lang="tr-TR" sz="1600" b="1" dirty="0"/>
              <a:t>LED Monitörler</a:t>
            </a:r>
            <a:endParaRPr lang="tr-T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dirty="0" err="1"/>
              <a:t>Led</a:t>
            </a:r>
            <a:r>
              <a:rPr lang="tr-TR" sz="1600" dirty="0"/>
              <a:t> monitörler, Monitörler veya </a:t>
            </a:r>
            <a:r>
              <a:rPr lang="tr-TR" sz="1600" dirty="0" smtClean="0"/>
              <a:t>TV’ler </a:t>
            </a:r>
            <a:r>
              <a:rPr lang="tr-TR" sz="1600" dirty="0"/>
              <a:t>için özel üretilmiş </a:t>
            </a:r>
            <a:r>
              <a:rPr lang="tr-TR" sz="1600" dirty="0" err="1"/>
              <a:t>ledlerin</a:t>
            </a:r>
            <a:r>
              <a:rPr lang="tr-TR" sz="1600" dirty="0"/>
              <a:t> bir araya gelmesinden </a:t>
            </a:r>
            <a:r>
              <a:rPr lang="tr-TR" sz="1600" dirty="0" smtClean="0"/>
              <a:t>oluşur.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dirty="0" smtClean="0"/>
              <a:t>Bu </a:t>
            </a:r>
            <a:r>
              <a:rPr lang="tr-TR" sz="1600" dirty="0" err="1"/>
              <a:t>ledler</a:t>
            </a:r>
            <a:r>
              <a:rPr lang="tr-TR" sz="1600" dirty="0"/>
              <a:t> elektronik çipler tarafından kontrol edilerek ışık gücü azaltılır veya çoğaltılır. Bu sayede her </a:t>
            </a:r>
            <a:r>
              <a:rPr lang="tr-TR" sz="1600" dirty="0" err="1"/>
              <a:t>ledden</a:t>
            </a:r>
            <a:r>
              <a:rPr lang="tr-TR" sz="1600" dirty="0"/>
              <a:t> farklı ışık güçleri elde edilebilir.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dirty="0" err="1"/>
              <a:t>Led</a:t>
            </a:r>
            <a:r>
              <a:rPr lang="tr-TR" sz="1600" dirty="0"/>
              <a:t> monitör teknolojisi temel olarak; </a:t>
            </a:r>
            <a:r>
              <a:rPr lang="tr-TR" sz="1600" dirty="0" err="1"/>
              <a:t>led</a:t>
            </a:r>
            <a:r>
              <a:rPr lang="tr-TR" sz="1600" dirty="0"/>
              <a:t> ekranın ilgili noktasında olması gereken rengin, kontrol sistemi tarafından ilgili noktada yer alan kırmızı, mavi ve yeşil </a:t>
            </a:r>
            <a:r>
              <a:rPr lang="tr-TR" sz="1600" dirty="0" err="1"/>
              <a:t>led'lerin</a:t>
            </a:r>
            <a:r>
              <a:rPr lang="tr-TR" sz="1600" dirty="0"/>
              <a:t> parlaklıkları ayarlanarak oluşturulması prensibine dayanır.</a:t>
            </a:r>
          </a:p>
          <a:p>
            <a:endParaRPr lang="tr-TR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188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Enformasyon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Verinin anlam kazanmış halidir.</a:t>
            </a:r>
          </a:p>
          <a:p>
            <a:r>
              <a:rPr lang="tr-TR" dirty="0" smtClean="0"/>
              <a:t>Merhaba, bugün Temel Bilgi Teknolojileri Dersine giriş yapıyoruz. </a:t>
            </a:r>
          </a:p>
          <a:p>
            <a:r>
              <a:rPr lang="tr-TR" dirty="0" smtClean="0"/>
              <a:t>Bu yıl sınıfın TBTK dersinin not ortalaması son 3 yılın en yüksek ortalamasıdır.</a:t>
            </a:r>
          </a:p>
          <a:p>
            <a:r>
              <a:rPr lang="tr-TR" dirty="0" smtClean="0"/>
              <a:t>Ayşe sınıfındaki kızların arasında en uzun boylu olandır. </a:t>
            </a:r>
          </a:p>
          <a:p>
            <a:r>
              <a:rPr lang="tr-TR" dirty="0"/>
              <a:t>Isparta-Ankara otobüs bilet </a:t>
            </a:r>
            <a:r>
              <a:rPr lang="tr-TR" dirty="0" smtClean="0"/>
              <a:t>fiyatlarında tek kişilik koltuklar çift kişiliklerden daha pahalıdır.  </a:t>
            </a:r>
            <a:endParaRPr lang="tr-TR" dirty="0"/>
          </a:p>
          <a:p>
            <a:endParaRPr lang="tr-TR" dirty="0" smtClean="0"/>
          </a:p>
          <a:p>
            <a:endParaRPr lang="tr-TR" dirty="0" smtClean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2084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latin typeface="Cambria" panose="02040503050406030204" pitchFamily="18" charset="0"/>
                <a:ea typeface="Times New Roman"/>
                <a:cs typeface="Times New Roman" pitchFamily="18" charset="0"/>
              </a:rPr>
              <a:t> Monitörler</a:t>
            </a:r>
            <a:br>
              <a:rPr lang="tr-TR" b="1" dirty="0">
                <a:latin typeface="Cambria" panose="02040503050406030204" pitchFamily="18" charset="0"/>
                <a:ea typeface="Times New Roman"/>
                <a:cs typeface="Times New Roman" pitchFamily="18" charset="0"/>
              </a:rPr>
            </a:br>
            <a:endParaRPr lang="tr-TR" dirty="0"/>
          </a:p>
        </p:txBody>
      </p:sp>
      <p:sp>
        <p:nvSpPr>
          <p:cNvPr id="3" name="Metin kutusu 2"/>
          <p:cNvSpPr txBox="1"/>
          <p:nvPr/>
        </p:nvSpPr>
        <p:spPr>
          <a:xfrm>
            <a:off x="2662707" y="1535668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1inç=2,54 cm</a:t>
            </a:r>
            <a:endParaRPr lang="tr-TR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67" b="9244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575" y="2192891"/>
            <a:ext cx="2143125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Metin kutusu 4"/>
          <p:cNvSpPr txBox="1"/>
          <p:nvPr/>
        </p:nvSpPr>
        <p:spPr>
          <a:xfrm>
            <a:off x="2991394" y="4794069"/>
            <a:ext cx="5012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Monitör ayarları için: Ayarlar/Sistem/Monitör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7127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8099AB1-2E8B-46CC-9A99-2F6E910F455E}" type="slidenum">
              <a:rPr lang="tr-TR" altLang="tr-TR" smtClean="0">
                <a:solidFill>
                  <a:srgbClr val="898989"/>
                </a:solidFill>
              </a:rPr>
              <a:pPr eaLnBrk="1" hangingPunct="1"/>
              <a:t>51</a:t>
            </a:fld>
            <a:endParaRPr lang="tr-TR" altLang="tr-TR">
              <a:solidFill>
                <a:srgbClr val="898989"/>
              </a:solidFill>
            </a:endParaRPr>
          </a:p>
        </p:txBody>
      </p:sp>
      <p:graphicFrame>
        <p:nvGraphicFramePr>
          <p:cNvPr id="4" name="Tablo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182878"/>
              </p:ext>
            </p:extLst>
          </p:nvPr>
        </p:nvGraphicFramePr>
        <p:xfrm>
          <a:off x="2135188" y="188914"/>
          <a:ext cx="7921252" cy="731837"/>
        </p:xfrm>
        <a:graphic>
          <a:graphicData uri="http://schemas.openxmlformats.org/drawingml/2006/table">
            <a:tbl>
              <a:tblPr firstRow="1" firstCol="1" bandRow="1"/>
              <a:tblGrid>
                <a:gridCol w="7921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1837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tr-TR" sz="2400" b="1" dirty="0" smtClean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Çoklu</a:t>
                      </a:r>
                      <a:r>
                        <a:rPr lang="tr-TR" sz="2400" b="1" baseline="0" dirty="0" smtClean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Monitör Kullanımı</a:t>
                      </a:r>
                      <a:endParaRPr lang="tr-TR" sz="2400" b="1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o 5"/>
          <p:cNvGraphicFramePr>
            <a:graphicFrameLocks noGrp="1"/>
          </p:cNvGraphicFramePr>
          <p:nvPr>
            <p:extLst/>
          </p:nvPr>
        </p:nvGraphicFramePr>
        <p:xfrm>
          <a:off x="2135561" y="980728"/>
          <a:ext cx="7921625" cy="5329238"/>
        </p:xfrm>
        <a:graphic>
          <a:graphicData uri="http://schemas.openxmlformats.org/drawingml/2006/table">
            <a:tbl>
              <a:tblPr/>
              <a:tblGrid>
                <a:gridCol w="7921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29238">
                <a:tc>
                  <a:txBody>
                    <a:bodyPr/>
                    <a:lstStyle/>
                    <a:p>
                      <a:pPr marL="2286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tr-TR" sz="18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56" b="33847"/>
          <a:stretch/>
        </p:blipFill>
        <p:spPr bwMode="auto">
          <a:xfrm>
            <a:off x="1631504" y="1002498"/>
            <a:ext cx="4320000" cy="2576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814" y="1152907"/>
            <a:ext cx="3734819" cy="2869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Metin kutusu 1"/>
          <p:cNvSpPr txBox="1"/>
          <p:nvPr/>
        </p:nvSpPr>
        <p:spPr>
          <a:xfrm>
            <a:off x="4655840" y="1980528"/>
            <a:ext cx="385042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tr-T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12" name="Metin kutusu 11"/>
          <p:cNvSpPr txBox="1"/>
          <p:nvPr/>
        </p:nvSpPr>
        <p:spPr>
          <a:xfrm>
            <a:off x="2639616" y="1988840"/>
            <a:ext cx="385042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tr-T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84"/>
          <a:stretch/>
        </p:blipFill>
        <p:spPr>
          <a:xfrm>
            <a:off x="1576570" y="3836355"/>
            <a:ext cx="2160000" cy="2182952"/>
          </a:xfrm>
          <a:prstGeom prst="rect">
            <a:avLst/>
          </a:prstGeom>
        </p:spPr>
      </p:pic>
      <p:pic>
        <p:nvPicPr>
          <p:cNvPr id="13" name="Resim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84"/>
          <a:stretch/>
        </p:blipFill>
        <p:spPr>
          <a:xfrm>
            <a:off x="3831456" y="3852784"/>
            <a:ext cx="2160000" cy="2182952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227" y="4664136"/>
            <a:ext cx="1984248" cy="1371600"/>
          </a:xfrm>
          <a:prstGeom prst="rect">
            <a:avLst/>
          </a:prstGeom>
        </p:spPr>
      </p:pic>
      <p:sp>
        <p:nvSpPr>
          <p:cNvPr id="8" name="Metin kutusu 7"/>
          <p:cNvSpPr txBox="1"/>
          <p:nvPr/>
        </p:nvSpPr>
        <p:spPr>
          <a:xfrm>
            <a:off x="3392431" y="2852937"/>
            <a:ext cx="90441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UZAT</a:t>
            </a:r>
          </a:p>
          <a:p>
            <a:pPr algn="ctr"/>
            <a:endParaRPr lang="tr-T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tr-T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tr-T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tr-T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tr-T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tr-T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tr-T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tr-T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tr-T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YİNELE</a:t>
            </a:r>
          </a:p>
        </p:txBody>
      </p:sp>
    </p:spTree>
    <p:extLst>
      <p:ext uri="{BB962C8B-B14F-4D97-AF65-F5344CB8AC3E}">
        <p14:creationId xmlns:p14="http://schemas.microsoft.com/office/powerpoint/2010/main" val="51575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8099AB1-2E8B-46CC-9A99-2F6E910F455E}" type="slidenum">
              <a:rPr lang="tr-TR" altLang="tr-TR">
                <a:solidFill>
                  <a:srgbClr val="898989"/>
                </a:solidFill>
              </a:rPr>
              <a:pPr eaLnBrk="1" hangingPunct="1"/>
              <a:t>52</a:t>
            </a:fld>
            <a:endParaRPr lang="tr-TR" altLang="tr-TR">
              <a:solidFill>
                <a:srgbClr val="898989"/>
              </a:solidFill>
            </a:endParaRPr>
          </a:p>
        </p:txBody>
      </p:sp>
      <p:graphicFrame>
        <p:nvGraphicFramePr>
          <p:cNvPr id="4" name="Tablo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064069"/>
              </p:ext>
            </p:extLst>
          </p:nvPr>
        </p:nvGraphicFramePr>
        <p:xfrm>
          <a:off x="2135188" y="188914"/>
          <a:ext cx="7921252" cy="731837"/>
        </p:xfrm>
        <a:graphic>
          <a:graphicData uri="http://schemas.openxmlformats.org/drawingml/2006/table">
            <a:tbl>
              <a:tblPr firstRow="1" firstCol="1" bandRow="1"/>
              <a:tblGrid>
                <a:gridCol w="7921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1837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tr-TR" sz="2400" b="1" dirty="0" smtClean="0">
                          <a:effectLst/>
                          <a:latin typeface="Cambria" panose="02040503050406030204" pitchFamily="18" charset="0"/>
                          <a:ea typeface="Times New Roman"/>
                          <a:cs typeface="Times New Roman" pitchFamily="18" charset="0"/>
                        </a:rPr>
                        <a:t>Ethernet Kartları</a:t>
                      </a:r>
                      <a:endParaRPr lang="tr-TR" sz="2400" b="1" dirty="0">
                        <a:effectLst/>
                        <a:latin typeface="Cambria" panose="02040503050406030204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o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336729"/>
              </p:ext>
            </p:extLst>
          </p:nvPr>
        </p:nvGraphicFramePr>
        <p:xfrm>
          <a:off x="2135561" y="980728"/>
          <a:ext cx="7921625" cy="5329238"/>
        </p:xfrm>
        <a:graphic>
          <a:graphicData uri="http://schemas.openxmlformats.org/drawingml/2006/table">
            <a:tbl>
              <a:tblPr/>
              <a:tblGrid>
                <a:gridCol w="7921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29238">
                <a:tc>
                  <a:txBody>
                    <a:bodyPr/>
                    <a:lstStyle/>
                    <a:p>
                      <a:pPr marL="2286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tr-TR" dirty="0" smtClean="0"/>
                    </a:p>
                    <a:p>
                      <a:pPr marL="5143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tr-TR" dirty="0" smtClean="0"/>
                        <a:t>İki bilgisayar arasında veri alışverişi yapmak ya da bir ağa (network) bağlanmak için kullanılmaktadır. </a:t>
                      </a:r>
                    </a:p>
                    <a:p>
                      <a:pPr marL="5143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tr-TR" dirty="0" smtClean="0"/>
                        <a:t>Ethernet kartı arızalı olan</a:t>
                      </a:r>
                      <a:r>
                        <a:rPr lang="tr-TR" baseline="0" dirty="0" smtClean="0"/>
                        <a:t> ya da </a:t>
                      </a:r>
                      <a:r>
                        <a:rPr lang="tr-TR" dirty="0" smtClean="0"/>
                        <a:t>bulunmayan bilgisayarlar</a:t>
                      </a:r>
                      <a:r>
                        <a:rPr lang="tr-TR" baseline="0" dirty="0" smtClean="0"/>
                        <a:t> için harici bağlantı olabilir.</a:t>
                      </a:r>
                      <a:endParaRPr lang="tr-TR" sz="18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377" y="3174908"/>
            <a:ext cx="3335337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913" y="3174908"/>
            <a:ext cx="2990850" cy="1952625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2484273" y="5199846"/>
            <a:ext cx="26741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Harici Ethernet bağlantısı için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45384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latin typeface="Cambria" panose="02040503050406030204" pitchFamily="18" charset="0"/>
                <a:ea typeface="Times New Roman"/>
                <a:cs typeface="Times New Roman" pitchFamily="18" charset="0"/>
              </a:rPr>
              <a:t>Diğer Donanımlar: </a:t>
            </a:r>
            <a:r>
              <a:rPr lang="tr-TR" dirty="0" smtClean="0"/>
              <a:t>Klavye</a:t>
            </a:r>
            <a:endParaRPr lang="tr-TR" dirty="0"/>
          </a:p>
        </p:txBody>
      </p:sp>
      <p:pic>
        <p:nvPicPr>
          <p:cNvPr id="1026" name="Picture 2" descr="Ä°lgili resim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392" y="1460862"/>
            <a:ext cx="6491860" cy="486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1973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smtClean="0">
                <a:latin typeface="Times New Roman" pitchFamily="18" charset="0"/>
                <a:ea typeface="Times New Roman"/>
                <a:cs typeface="Times New Roman" pitchFamily="18" charset="0"/>
              </a:rPr>
              <a:t>Mouse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288767" y="1562272"/>
            <a:ext cx="8915400" cy="3777622"/>
          </a:xfrm>
        </p:spPr>
        <p:txBody>
          <a:bodyPr/>
          <a:lstStyle/>
          <a:p>
            <a:pPr marL="514350" lvl="0" indent="-285750" defTabSz="914400" fontAlgn="base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tr-TR" b="1" dirty="0">
                <a:solidFill>
                  <a:schemeClr val="tx1"/>
                </a:solidFill>
              </a:rPr>
              <a:t>Mekanik Mouse:</a:t>
            </a:r>
          </a:p>
          <a:p>
            <a:pPr marL="228600" lvl="0" indent="0" defTabSz="914400" fontAlgn="base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tr-TR" dirty="0">
                <a:solidFill>
                  <a:schemeClr val="tx1"/>
                </a:solidFill>
              </a:rPr>
              <a:t>     Topu ve hareketli parçaları vardır.</a:t>
            </a:r>
          </a:p>
          <a:p>
            <a:pPr marL="228600" lvl="0" indent="0" defTabSz="914400" fontAlgn="base"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tr-TR" dirty="0">
              <a:solidFill>
                <a:schemeClr val="tx1"/>
              </a:solidFill>
            </a:endParaRPr>
          </a:p>
          <a:p>
            <a:pPr marL="514350" lvl="0" indent="-285750" defTabSz="914400" fontAlgn="base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tr-TR" b="1" dirty="0">
                <a:solidFill>
                  <a:schemeClr val="tx1"/>
                </a:solidFill>
              </a:rPr>
              <a:t>Radyo Dalgalı Mouse: </a:t>
            </a:r>
          </a:p>
          <a:p>
            <a:pPr marL="228600" lvl="0" indent="0" defTabSz="914400" fontAlgn="base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tr-TR" dirty="0">
                <a:solidFill>
                  <a:schemeClr val="tx1"/>
                </a:solidFill>
              </a:rPr>
              <a:t>     Lazer ışıkla hareketi algılarlar</a:t>
            </a:r>
          </a:p>
          <a:p>
            <a:pPr marL="228600" lvl="0" indent="0" defTabSz="914400" fontAlgn="base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tr-TR" dirty="0">
                <a:solidFill>
                  <a:schemeClr val="tx1"/>
                </a:solidFill>
              </a:rPr>
              <a:t>     Yüksek hassasiyet</a:t>
            </a:r>
          </a:p>
          <a:p>
            <a:pPr marL="228600" lvl="0" indent="0" defTabSz="914400" fontAlgn="base"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tr-TR" dirty="0">
              <a:solidFill>
                <a:schemeClr val="tx1"/>
              </a:solidFill>
            </a:endParaRPr>
          </a:p>
          <a:p>
            <a:pPr marL="514350" lvl="0" indent="-285750" defTabSz="914400" fontAlgn="base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tr-TR" b="1" dirty="0">
                <a:solidFill>
                  <a:schemeClr val="tx1"/>
                </a:solidFill>
              </a:rPr>
              <a:t>Bluetooth Mouse: </a:t>
            </a:r>
          </a:p>
          <a:p>
            <a:pPr marL="228600" lvl="0" indent="0" defTabSz="914400" fontAlgn="base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tr-TR" b="1" dirty="0">
                <a:solidFill>
                  <a:schemeClr val="tx1"/>
                </a:solidFill>
              </a:rPr>
              <a:t>     </a:t>
            </a:r>
            <a:r>
              <a:rPr lang="tr-TR" dirty="0">
                <a:solidFill>
                  <a:schemeClr val="tx1"/>
                </a:solidFill>
              </a:rPr>
              <a:t>Bluetooth teknolojisi ile iletişim</a:t>
            </a:r>
          </a:p>
          <a:p>
            <a:endParaRPr lang="tr-TR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467" y="2098445"/>
            <a:ext cx="2043848" cy="1622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846" y="4171876"/>
            <a:ext cx="1822857" cy="1393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 descr="https://uzak.isparta.edu.tr/CdnUrl/alms-content/alms270elesson/elesson/1052-temel_bilgi_teknolojileri_kullanimi.zip_1/LRN/resimler/1.fare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928" y="1336445"/>
            <a:ext cx="1905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2361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Bilgisayarda Kapasite </a:t>
            </a:r>
            <a:r>
              <a:rPr lang="tr-TR" dirty="0"/>
              <a:t>ve Ölçü Birimleri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tr-TR" dirty="0" smtClean="0"/>
              <a:t>En küçük veri </a:t>
            </a:r>
            <a:r>
              <a:rPr lang="tr-TR" b="1" dirty="0" smtClean="0"/>
              <a:t>Bit</a:t>
            </a:r>
          </a:p>
          <a:p>
            <a:r>
              <a:rPr lang="sv-SE" dirty="0" smtClean="0"/>
              <a:t>RAM</a:t>
            </a:r>
            <a:r>
              <a:rPr lang="sv-SE" dirty="0"/>
              <a:t>, Sabit </a:t>
            </a:r>
            <a:r>
              <a:rPr lang="sv-SE" dirty="0" smtClean="0"/>
              <a:t>Disk</a:t>
            </a:r>
            <a:r>
              <a:rPr lang="tr-TR" dirty="0" smtClean="0"/>
              <a:t> gibi depolama birimlerinde bulunan dosyaların kapladığı alan </a:t>
            </a:r>
            <a:r>
              <a:rPr lang="tr-TR" b="1" dirty="0" err="1" smtClean="0"/>
              <a:t>Byte</a:t>
            </a:r>
            <a:endParaRPr lang="tr-TR" b="1" dirty="0" smtClean="0"/>
          </a:p>
          <a:p>
            <a:endParaRPr lang="tr-TR" dirty="0" smtClean="0"/>
          </a:p>
          <a:p>
            <a:r>
              <a:rPr lang="tr-TR" dirty="0"/>
              <a:t>8 bit = 1 </a:t>
            </a:r>
            <a:r>
              <a:rPr lang="tr-TR" dirty="0" err="1"/>
              <a:t>byte</a:t>
            </a:r>
            <a:r>
              <a:rPr lang="tr-TR" dirty="0"/>
              <a:t> (=1 Harf) </a:t>
            </a:r>
            <a:br>
              <a:rPr lang="tr-TR" dirty="0"/>
            </a:br>
            <a:r>
              <a:rPr lang="tr-TR" dirty="0"/>
              <a:t>1024 </a:t>
            </a:r>
            <a:r>
              <a:rPr lang="tr-TR" dirty="0" err="1"/>
              <a:t>Byte</a:t>
            </a:r>
            <a:r>
              <a:rPr lang="tr-TR" dirty="0"/>
              <a:t> = 1 Kilobayt (KB) </a:t>
            </a:r>
            <a:br>
              <a:rPr lang="tr-TR" dirty="0"/>
            </a:br>
            <a:r>
              <a:rPr lang="tr-TR" dirty="0"/>
              <a:t>1024 KB = 1 Megabayt (MB) </a:t>
            </a:r>
            <a:br>
              <a:rPr lang="tr-TR" dirty="0"/>
            </a:br>
            <a:r>
              <a:rPr lang="tr-TR" dirty="0"/>
              <a:t>1024 MB = 1 Gigabayt (GB) </a:t>
            </a:r>
            <a:br>
              <a:rPr lang="tr-TR" dirty="0"/>
            </a:br>
            <a:r>
              <a:rPr lang="tr-TR" dirty="0"/>
              <a:t>1024 GB = 1 Terabayt (TB) </a:t>
            </a:r>
            <a:br>
              <a:rPr lang="tr-TR" dirty="0"/>
            </a:br>
            <a:r>
              <a:rPr lang="tr-TR" dirty="0"/>
              <a:t>1024 TB = 1 </a:t>
            </a:r>
            <a:r>
              <a:rPr lang="tr-TR" dirty="0" err="1"/>
              <a:t>Petabayt</a:t>
            </a:r>
            <a:r>
              <a:rPr lang="tr-TR" dirty="0"/>
              <a:t> (PB) </a:t>
            </a:r>
            <a:br>
              <a:rPr lang="tr-TR" dirty="0"/>
            </a:br>
            <a:r>
              <a:rPr lang="tr-TR" dirty="0"/>
              <a:t>1024 PB = 1 </a:t>
            </a:r>
            <a:r>
              <a:rPr lang="tr-TR" dirty="0" err="1"/>
              <a:t>Eksabayt</a:t>
            </a:r>
            <a:r>
              <a:rPr lang="tr-TR" dirty="0"/>
              <a:t> (EB) </a:t>
            </a:r>
            <a:br>
              <a:rPr lang="tr-TR" dirty="0"/>
            </a:br>
            <a:r>
              <a:rPr lang="tr-TR" dirty="0"/>
              <a:t>1024 EB = 1 </a:t>
            </a:r>
            <a:r>
              <a:rPr lang="tr-TR" dirty="0" err="1"/>
              <a:t>Zettabayt</a:t>
            </a:r>
            <a:r>
              <a:rPr lang="tr-TR" dirty="0"/>
              <a:t> (ZB) </a:t>
            </a:r>
            <a:br>
              <a:rPr lang="tr-TR" dirty="0"/>
            </a:br>
            <a:r>
              <a:rPr lang="tr-TR" dirty="0"/>
              <a:t>1024 ZB = 1 </a:t>
            </a:r>
            <a:r>
              <a:rPr lang="tr-TR" dirty="0" err="1"/>
              <a:t>Yottabayt</a:t>
            </a:r>
            <a:r>
              <a:rPr lang="tr-TR" dirty="0"/>
              <a:t> (YB) </a:t>
            </a:r>
            <a:br>
              <a:rPr lang="tr-TR" dirty="0"/>
            </a:br>
            <a:endParaRPr lang="tr-TR" dirty="0"/>
          </a:p>
          <a:p>
            <a:r>
              <a:rPr lang="tr-TR" dirty="0" smtClean="0"/>
              <a:t>1 </a:t>
            </a:r>
            <a:r>
              <a:rPr lang="tr-TR" dirty="0"/>
              <a:t>0 1 0 1 0 </a:t>
            </a:r>
            <a:r>
              <a:rPr lang="tr-TR" dirty="0" smtClean="0"/>
              <a:t>1 0 </a:t>
            </a:r>
            <a:r>
              <a:rPr lang="tr-TR" dirty="0"/>
              <a:t>-&gt; herhangi bir veri (karakter, ses, video vb.)</a:t>
            </a:r>
            <a:br>
              <a:rPr lang="tr-TR" dirty="0"/>
            </a:br>
            <a:r>
              <a:rPr lang="tr-TR" dirty="0"/>
              <a:t>1 1 0 1 0 1 1 </a:t>
            </a:r>
            <a:r>
              <a:rPr lang="tr-TR" dirty="0" smtClean="0"/>
              <a:t>1-</a:t>
            </a:r>
            <a:r>
              <a:rPr lang="tr-TR" dirty="0"/>
              <a:t>&gt; herhangi bir veri (karakter, ses, video vb.)</a:t>
            </a:r>
            <a:br>
              <a:rPr lang="tr-TR" dirty="0"/>
            </a:b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789100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Bilgisayarda Kapasite ve Ölçü Birimleri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30 </a:t>
            </a:r>
            <a:r>
              <a:rPr lang="tr-TR" dirty="0"/>
              <a:t>KB boyutunda olan bir dosya kaç </a:t>
            </a:r>
            <a:r>
              <a:rPr lang="tr-TR" dirty="0" err="1"/>
              <a:t>Byte'dir</a:t>
            </a:r>
            <a:r>
              <a:rPr lang="tr-TR" dirty="0"/>
              <a:t>.</a:t>
            </a:r>
            <a:br>
              <a:rPr lang="tr-TR" dirty="0"/>
            </a:br>
            <a:r>
              <a:rPr lang="tr-TR" dirty="0"/>
              <a:t/>
            </a:r>
            <a:br>
              <a:rPr lang="tr-TR" dirty="0"/>
            </a:br>
            <a:r>
              <a:rPr lang="tr-TR" dirty="0"/>
              <a:t>1 KB = 1024 </a:t>
            </a:r>
            <a:r>
              <a:rPr lang="tr-TR" dirty="0" err="1"/>
              <a:t>Byte</a:t>
            </a:r>
            <a:r>
              <a:rPr lang="tr-TR" dirty="0"/>
              <a:t> ise </a:t>
            </a:r>
            <a:br>
              <a:rPr lang="tr-TR" dirty="0"/>
            </a:br>
            <a:r>
              <a:rPr lang="tr-TR" dirty="0" smtClean="0"/>
              <a:t>30 </a:t>
            </a:r>
            <a:r>
              <a:rPr lang="tr-TR" dirty="0"/>
              <a:t>KB= </a:t>
            </a:r>
            <a:r>
              <a:rPr lang="tr-TR" dirty="0" smtClean="0"/>
              <a:t>30 </a:t>
            </a:r>
            <a:r>
              <a:rPr lang="tr-TR" dirty="0"/>
              <a:t>X 1024 </a:t>
            </a:r>
            <a:r>
              <a:rPr lang="tr-TR" dirty="0" err="1"/>
              <a:t>Byte</a:t>
            </a:r>
            <a:r>
              <a:rPr lang="tr-TR" dirty="0"/>
              <a:t> = </a:t>
            </a:r>
            <a:r>
              <a:rPr lang="tr-TR" dirty="0" smtClean="0"/>
              <a:t>30720 </a:t>
            </a:r>
            <a:r>
              <a:rPr lang="tr-TR" dirty="0" err="1"/>
              <a:t>Byte</a:t>
            </a:r>
            <a:r>
              <a:rPr lang="tr-TR" dirty="0"/>
              <a:t> </a:t>
            </a:r>
            <a:endParaRPr lang="tr-TR" dirty="0" smtClean="0"/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527777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Karakter Kodlama Standartları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Bilgisayarlarda harf, rakam, işaret gibi karakterler kodlama standartları ile kodlanır.</a:t>
            </a:r>
          </a:p>
          <a:p>
            <a:r>
              <a:rPr lang="tr-TR" dirty="0"/>
              <a:t>ASCII, UTF, ISO gibi standartlar ile karakterlerin ikili sayı sisteminde karşılıkları belirlenmiştir</a:t>
            </a:r>
            <a:r>
              <a:rPr lang="tr-TR" dirty="0" smtClean="0"/>
              <a:t>.</a:t>
            </a:r>
          </a:p>
          <a:p>
            <a:r>
              <a:rPr lang="it-IT" dirty="0" smtClean="0"/>
              <a:t>A harfini </a:t>
            </a:r>
            <a:r>
              <a:rPr lang="it-IT" dirty="0"/>
              <a:t>ASCII </a:t>
            </a:r>
            <a:r>
              <a:rPr lang="it-IT" dirty="0" smtClean="0"/>
              <a:t>standardında</a:t>
            </a:r>
            <a:r>
              <a:rPr lang="tr-TR" dirty="0" smtClean="0"/>
              <a:t> karşılığı </a:t>
            </a:r>
            <a:r>
              <a:rPr lang="it-IT" dirty="0" smtClean="0"/>
              <a:t> </a:t>
            </a:r>
            <a:r>
              <a:rPr lang="it-IT" dirty="0"/>
              <a:t>“01000001</a:t>
            </a:r>
            <a:r>
              <a:rPr lang="it-IT" dirty="0" smtClean="0"/>
              <a:t>”</a:t>
            </a:r>
            <a:endParaRPr lang="tr-TR" dirty="0" smtClean="0"/>
          </a:p>
          <a:p>
            <a:r>
              <a:rPr lang="tr-TR" dirty="0"/>
              <a:t>“ANKARA” kelimesini ASCII standardında </a:t>
            </a:r>
            <a:endParaRPr lang="tr-TR" dirty="0" smtClean="0"/>
          </a:p>
          <a:p>
            <a:pPr marL="0" indent="0">
              <a:buNone/>
            </a:pPr>
            <a:r>
              <a:rPr lang="tr-TR" dirty="0"/>
              <a:t> </a:t>
            </a:r>
            <a:r>
              <a:rPr lang="tr-TR" dirty="0" smtClean="0"/>
              <a:t>     “</a:t>
            </a:r>
            <a:r>
              <a:rPr lang="tr-TR" dirty="0"/>
              <a:t>01000001010011100 1001011010000010101001001000001” olarak </a:t>
            </a:r>
            <a:r>
              <a:rPr lang="tr-TR" dirty="0" smtClean="0"/>
              <a:t>ifade edilir ve bellekte </a:t>
            </a:r>
            <a:r>
              <a:rPr lang="tr-TR" dirty="0"/>
              <a:t>6 </a:t>
            </a:r>
            <a:r>
              <a:rPr lang="tr-TR" dirty="0" err="1" smtClean="0"/>
              <a:t>byte</a:t>
            </a:r>
            <a:r>
              <a:rPr lang="tr-TR" dirty="0" smtClean="0"/>
              <a:t> </a:t>
            </a:r>
            <a:r>
              <a:rPr lang="tr-TR" dirty="0"/>
              <a:t>(48bit) yer </a:t>
            </a:r>
            <a:r>
              <a:rPr lang="tr-TR" dirty="0" smtClean="0"/>
              <a:t>kaplar.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246096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Karakter Kodlama Standartları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Her karakter her standartta belirtilmemiştir. </a:t>
            </a:r>
            <a:endParaRPr lang="tr-TR" dirty="0" smtClean="0"/>
          </a:p>
          <a:p>
            <a:r>
              <a:rPr lang="tr-TR" dirty="0" smtClean="0"/>
              <a:t>Bunun </a:t>
            </a:r>
            <a:r>
              <a:rPr lang="tr-TR" dirty="0"/>
              <a:t>için farklı standartlarda ortaya çıkmıştır. </a:t>
            </a:r>
            <a:endParaRPr lang="tr-TR" dirty="0" smtClean="0"/>
          </a:p>
          <a:p>
            <a:r>
              <a:rPr lang="tr-TR" dirty="0" smtClean="0"/>
              <a:t>Örneğin</a:t>
            </a:r>
            <a:r>
              <a:rPr lang="tr-TR" dirty="0"/>
              <a:t>; “İ” harfi ASCII standardında olmadığından Genişletilmiş ASCII (</a:t>
            </a:r>
            <a:r>
              <a:rPr lang="tr-TR" dirty="0" err="1"/>
              <a:t>Extended</a:t>
            </a:r>
            <a:r>
              <a:rPr lang="tr-TR" dirty="0"/>
              <a:t> ASCII) standardı geliştirilmiştir. </a:t>
            </a:r>
            <a:endParaRPr lang="tr-TR" dirty="0" smtClean="0"/>
          </a:p>
          <a:p>
            <a:r>
              <a:rPr lang="tr-TR" dirty="0" smtClean="0"/>
              <a:t>Bunun </a:t>
            </a:r>
            <a:r>
              <a:rPr lang="tr-TR" dirty="0"/>
              <a:t>yanında evrensel karakterleri içeren UNICODE standardı ve ISO’nun oluşturduğu dünyadaki birçok dile ait karakterleri kapsayan standartlar oluşturulmuştur. </a:t>
            </a:r>
          </a:p>
        </p:txBody>
      </p:sp>
    </p:spTree>
    <p:extLst>
      <p:ext uri="{BB962C8B-B14F-4D97-AF65-F5344CB8AC3E}">
        <p14:creationId xmlns:p14="http://schemas.microsoft.com/office/powerpoint/2010/main" val="32711595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Bilgisayar Türleri </a:t>
            </a:r>
            <a:br>
              <a:rPr lang="tr-TR" dirty="0"/>
            </a:b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Süper </a:t>
            </a:r>
            <a:r>
              <a:rPr lang="tr-TR" dirty="0"/>
              <a:t>Bilgisayarlar </a:t>
            </a:r>
          </a:p>
          <a:p>
            <a:r>
              <a:rPr lang="tr-TR" dirty="0"/>
              <a:t>Sunucu (Server) Bilgisayarlar </a:t>
            </a:r>
          </a:p>
          <a:p>
            <a:r>
              <a:rPr lang="tr-TR" dirty="0"/>
              <a:t>Kişisel Bilgisayarlar (</a:t>
            </a:r>
            <a:r>
              <a:rPr lang="tr-TR" dirty="0" err="1"/>
              <a:t>Personal</a:t>
            </a:r>
            <a:r>
              <a:rPr lang="tr-TR" dirty="0"/>
              <a:t> </a:t>
            </a:r>
            <a:r>
              <a:rPr lang="tr-TR" dirty="0" err="1" smtClean="0"/>
              <a:t>Computers</a:t>
            </a:r>
            <a:r>
              <a:rPr lang="tr-TR" dirty="0" smtClean="0"/>
              <a:t>) </a:t>
            </a:r>
            <a:endParaRPr lang="tr-TR" dirty="0"/>
          </a:p>
          <a:p>
            <a:pPr lvl="1"/>
            <a:r>
              <a:rPr lang="tr-TR" dirty="0"/>
              <a:t>Masaüstü Bilgisayarlar (</a:t>
            </a:r>
            <a:r>
              <a:rPr lang="tr-TR" dirty="0" smtClean="0"/>
              <a:t>Desktop) </a:t>
            </a:r>
            <a:endParaRPr lang="tr-TR" dirty="0"/>
          </a:p>
          <a:p>
            <a:pPr lvl="1"/>
            <a:r>
              <a:rPr lang="tr-TR" dirty="0"/>
              <a:t>İş İstasyonları (</a:t>
            </a:r>
            <a:r>
              <a:rPr lang="tr-TR" dirty="0" err="1"/>
              <a:t>Workstations</a:t>
            </a:r>
            <a:r>
              <a:rPr lang="tr-TR" dirty="0"/>
              <a:t>) </a:t>
            </a:r>
          </a:p>
          <a:p>
            <a:pPr lvl="1"/>
            <a:r>
              <a:rPr lang="tr-TR" dirty="0"/>
              <a:t>Taşınabilir Cihazlar 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1808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Bilgi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Bireyler </a:t>
            </a:r>
            <a:r>
              <a:rPr lang="tr-TR" dirty="0"/>
              <a:t>tarafından </a:t>
            </a:r>
            <a:r>
              <a:rPr lang="tr-TR" dirty="0" smtClean="0"/>
              <a:t>içselleştirilen, </a:t>
            </a:r>
            <a:r>
              <a:rPr lang="tr-TR" dirty="0"/>
              <a:t>tecrübe ve </a:t>
            </a:r>
            <a:r>
              <a:rPr lang="tr-TR" dirty="0" smtClean="0"/>
              <a:t>algılar ile şekillenen genellikle </a:t>
            </a:r>
            <a:r>
              <a:rPr lang="tr-TR" dirty="0"/>
              <a:t>kişisel ve </a:t>
            </a:r>
            <a:r>
              <a:rPr lang="tr-TR" dirty="0" smtClean="0"/>
              <a:t>öznel yapıdır. </a:t>
            </a:r>
          </a:p>
          <a:p>
            <a:r>
              <a:rPr lang="tr-TR" dirty="0" smtClean="0"/>
              <a:t>Her yıl TBTK dersinin ara sınav ortalaması yaklaşık 65 puandır.</a:t>
            </a:r>
          </a:p>
          <a:p>
            <a:r>
              <a:rPr lang="tr-TR" dirty="0" smtClean="0"/>
              <a:t>Her yıl Bilişim Teknolojileri dersini üniversiteden yaklaşık 800 öğrenci seçer.</a:t>
            </a:r>
          </a:p>
          <a:p>
            <a:r>
              <a:rPr lang="tr-TR" dirty="0" smtClean="0"/>
              <a:t>Ayşe’nin Isparta-Ankara otobüs yolculuğunda 1 numaralı tek kişilik koltuğu seçerek bilet alması.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555706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Süper Bilgisayarlar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altLang="tr-TR" dirty="0"/>
              <a:t>Bir çok işlemcinin paralel çalışması ile oluşturulur</a:t>
            </a:r>
            <a:endParaRPr lang="en-US" altLang="tr-TR" dirty="0"/>
          </a:p>
          <a:p>
            <a:pPr lvl="1"/>
            <a:r>
              <a:rPr lang="tr-TR" altLang="tr-TR" dirty="0"/>
              <a:t>Kod kırmakta</a:t>
            </a:r>
            <a:endParaRPr lang="en-US" altLang="tr-TR" dirty="0"/>
          </a:p>
          <a:p>
            <a:pPr lvl="1"/>
            <a:r>
              <a:rPr lang="tr-TR" altLang="tr-TR" dirty="0"/>
              <a:t>Hava </a:t>
            </a:r>
            <a:r>
              <a:rPr lang="tr-TR" altLang="tr-TR" dirty="0" smtClean="0"/>
              <a:t>tahmini </a:t>
            </a:r>
            <a:r>
              <a:rPr lang="tr-TR" altLang="tr-TR" dirty="0"/>
              <a:t>hesaplamalarında</a:t>
            </a:r>
            <a:endParaRPr lang="en-US" altLang="tr-TR" dirty="0"/>
          </a:p>
          <a:p>
            <a:pPr lvl="1"/>
            <a:r>
              <a:rPr lang="tr-TR" altLang="tr-TR" dirty="0" smtClean="0"/>
              <a:t>Simülasyonlar</a:t>
            </a:r>
          </a:p>
          <a:p>
            <a:pPr lvl="1"/>
            <a:r>
              <a:rPr lang="tr-TR" dirty="0"/>
              <a:t>Ö</a:t>
            </a:r>
            <a:r>
              <a:rPr lang="tr-TR" dirty="0" smtClean="0"/>
              <a:t>zellikle </a:t>
            </a:r>
            <a:r>
              <a:rPr lang="tr-TR" dirty="0"/>
              <a:t>yoğun hesaplama gerektiren kuantum fiziği, iklim araştırmaları, deprem simülasyonları, akışkanlar dinamiği, hava durumu tahmini ve astrofizik gibi bilim alanları</a:t>
            </a:r>
            <a:endParaRPr lang="en-US" altLang="tr-TR" dirty="0"/>
          </a:p>
          <a:p>
            <a:endParaRPr lang="tr-TR" dirty="0"/>
          </a:p>
        </p:txBody>
      </p:sp>
      <p:pic>
        <p:nvPicPr>
          <p:cNvPr id="1026" name="Picture 2" descr="sÃ¼per bilgisayarlar ile ilgili gÃ¶rsel sonuc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786" y="1833438"/>
            <a:ext cx="260985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01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Sunucu (Server) Bilgisayarlar </a:t>
            </a:r>
            <a:br>
              <a:rPr lang="tr-TR" dirty="0"/>
            </a:b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r-TR" altLang="tr-TR" dirty="0"/>
              <a:t>Server bir bilgisayar ağında kendine bağlı bilgisayarlara veri aktaran merkez makinadır</a:t>
            </a:r>
            <a:endParaRPr lang="en-US" altLang="tr-TR" dirty="0"/>
          </a:p>
          <a:p>
            <a:r>
              <a:rPr lang="tr-TR" altLang="tr-TR" dirty="0"/>
              <a:t>Her bilgisayar bir Server </a:t>
            </a:r>
            <a:r>
              <a:rPr lang="tr-TR" altLang="tr-TR" dirty="0" smtClean="0"/>
              <a:t>olabilir</a:t>
            </a:r>
            <a:r>
              <a:rPr lang="tr-TR" altLang="tr-TR" dirty="0"/>
              <a:t>.</a:t>
            </a:r>
            <a:endParaRPr lang="en-US" altLang="tr-TR" dirty="0"/>
          </a:p>
          <a:p>
            <a:r>
              <a:rPr lang="tr-TR" b="1" dirty="0"/>
              <a:t>Web Sunucusu:</a:t>
            </a:r>
            <a:r>
              <a:rPr lang="tr-TR" dirty="0"/>
              <a:t> Web sayfası tasarımcılarının oluşturduğu Web Siteleri dosyalarını barındıran sunucu türüdür. </a:t>
            </a:r>
            <a:br>
              <a:rPr lang="tr-TR" dirty="0"/>
            </a:br>
            <a:r>
              <a:rPr lang="tr-TR" sz="1500" dirty="0" smtClean="0"/>
              <a:t>Örneğin</a:t>
            </a:r>
            <a:r>
              <a:rPr lang="tr-TR" sz="1500" dirty="0"/>
              <a:t>; </a:t>
            </a:r>
            <a:r>
              <a:rPr lang="tr-TR" sz="1500" dirty="0" smtClean="0"/>
              <a:t>Isparta Uygulamalı Bilimler </a:t>
            </a:r>
            <a:r>
              <a:rPr lang="tr-TR" sz="1500" dirty="0"/>
              <a:t>Üniversitesi Web Sitesinin barındırıldığı sunucu bilgisayar.</a:t>
            </a:r>
          </a:p>
          <a:p>
            <a:r>
              <a:rPr lang="tr-TR" b="1" dirty="0"/>
              <a:t>Elektronik Posta Sunucusu: </a:t>
            </a:r>
            <a:r>
              <a:rPr lang="tr-TR" dirty="0" smtClean="0"/>
              <a:t>E-posta </a:t>
            </a:r>
            <a:r>
              <a:rPr lang="tr-TR" dirty="0"/>
              <a:t>hizmetinin verildiği sunucu türüdür. Google’ un sahibi olduğu </a:t>
            </a:r>
            <a:r>
              <a:rPr lang="tr-TR" dirty="0" err="1" smtClean="0"/>
              <a:t>Gmail</a:t>
            </a:r>
            <a:r>
              <a:rPr lang="tr-TR" dirty="0" smtClean="0"/>
              <a:t> </a:t>
            </a:r>
            <a:r>
              <a:rPr lang="tr-TR" dirty="0"/>
              <a:t>eposta sunucusu</a:t>
            </a:r>
          </a:p>
          <a:p>
            <a:r>
              <a:rPr lang="tr-TR" b="1" dirty="0" smtClean="0"/>
              <a:t>Veri tabanı </a:t>
            </a:r>
            <a:r>
              <a:rPr lang="tr-TR" b="1" dirty="0"/>
              <a:t>Sunucusu: </a:t>
            </a:r>
            <a:r>
              <a:rPr lang="tr-TR" dirty="0" smtClean="0"/>
              <a:t>Veri tabanı </a:t>
            </a:r>
            <a:r>
              <a:rPr lang="tr-TR" dirty="0"/>
              <a:t>Yönetim Sistemini barındırmak için hazırlanmış sunucudur. </a:t>
            </a:r>
            <a:endParaRPr lang="tr-TR" dirty="0" smtClean="0"/>
          </a:p>
          <a:p>
            <a:r>
              <a:rPr lang="tr-TR" sz="1500" dirty="0" smtClean="0"/>
              <a:t>Örneğin</a:t>
            </a:r>
            <a:r>
              <a:rPr lang="tr-TR" sz="1500" dirty="0"/>
              <a:t>; Isparta Uygulamalı Bilimler </a:t>
            </a:r>
            <a:r>
              <a:rPr lang="tr-TR" sz="1500" dirty="0" smtClean="0"/>
              <a:t>Üniversitesi’nde </a:t>
            </a:r>
            <a:r>
              <a:rPr lang="tr-TR" sz="1500" dirty="0"/>
              <a:t>okuyan öğrencilerin kimlik, okul, faaliyet bilgilerinin saklandığı sunucudur. Bu sunuculardaki bilgiler genellikle web sunucusu ile birlikte çalışır. </a:t>
            </a:r>
          </a:p>
        </p:txBody>
      </p:sp>
    </p:spTree>
    <p:extLst>
      <p:ext uri="{BB962C8B-B14F-4D97-AF65-F5344CB8AC3E}">
        <p14:creationId xmlns:p14="http://schemas.microsoft.com/office/powerpoint/2010/main" val="12724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Kişisel Bilgisayarlar (</a:t>
            </a:r>
            <a:r>
              <a:rPr lang="tr-TR" dirty="0" err="1"/>
              <a:t>Personal</a:t>
            </a:r>
            <a:r>
              <a:rPr lang="tr-TR" dirty="0"/>
              <a:t> </a:t>
            </a:r>
            <a:r>
              <a:rPr lang="tr-TR" dirty="0" err="1"/>
              <a:t>Computers</a:t>
            </a:r>
            <a:r>
              <a:rPr lang="tr-TR" dirty="0"/>
              <a:t>) </a:t>
            </a:r>
            <a:br>
              <a:rPr lang="tr-TR" dirty="0"/>
            </a:b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altLang="tr-TR" dirty="0"/>
              <a:t>Kişisel bilişim ihtiyaçlarını karşılamak için tasarlanmış cihazlardır</a:t>
            </a:r>
            <a:endParaRPr lang="en-US" altLang="tr-TR" dirty="0"/>
          </a:p>
          <a:p>
            <a:endParaRPr lang="tr-TR" dirty="0"/>
          </a:p>
        </p:txBody>
      </p:sp>
      <p:pic>
        <p:nvPicPr>
          <p:cNvPr id="4" name="Picture 9" descr="F0107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118" y="2920730"/>
            <a:ext cx="2032000" cy="162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 descr="F0107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319" y="2920730"/>
            <a:ext cx="1600200" cy="162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F0107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610" y="3024415"/>
            <a:ext cx="1784350" cy="162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054" y="2920730"/>
            <a:ext cx="2520280" cy="194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97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van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Bilgisayar Kullanımında Ergonomi</a:t>
            </a: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903" y="1837977"/>
            <a:ext cx="6031511" cy="4523633"/>
          </a:xfrm>
        </p:spPr>
      </p:pic>
      <p:pic>
        <p:nvPicPr>
          <p:cNvPr id="5" name="İçerik Yer Tutucusu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068" y="1417638"/>
            <a:ext cx="3552820" cy="2699040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1" t="7229" r="8514" b="50844"/>
          <a:stretch/>
        </p:blipFill>
        <p:spPr>
          <a:xfrm>
            <a:off x="1550653" y="4267554"/>
            <a:ext cx="3240360" cy="259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6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Bilgisayar Kullanımında Ergonomi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4" y="2301269"/>
            <a:ext cx="4580960" cy="2658593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884" y="2419830"/>
            <a:ext cx="3192087" cy="225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0606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TEŞEKKÜRLER…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01501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Bilgelik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İleriyi </a:t>
            </a:r>
            <a:r>
              <a:rPr lang="tr-TR" dirty="0"/>
              <a:t>görebilme, sağlıklı değerlendirme ve karar verme konusunda bilginin nasıl kullanacağımıza ilişkin anlayış </a:t>
            </a:r>
            <a:r>
              <a:rPr lang="tr-TR" dirty="0" smtClean="0"/>
              <a:t>kazanmadır.</a:t>
            </a:r>
          </a:p>
          <a:p>
            <a:r>
              <a:rPr lang="tr-TR" dirty="0" smtClean="0"/>
              <a:t>Keşfetme </a:t>
            </a:r>
            <a:r>
              <a:rPr lang="tr-TR" dirty="0"/>
              <a:t>ve buluş aşamasıdır.</a:t>
            </a:r>
          </a:p>
        </p:txBody>
      </p:sp>
    </p:spTree>
    <p:extLst>
      <p:ext uri="{BB962C8B-B14F-4D97-AF65-F5344CB8AC3E}">
        <p14:creationId xmlns:p14="http://schemas.microsoft.com/office/powerpoint/2010/main" val="359019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Temel Kavramlar</a:t>
            </a:r>
            <a:endParaRPr lang="tr-TR" dirty="0"/>
          </a:p>
        </p:txBody>
      </p:sp>
      <p:pic>
        <p:nvPicPr>
          <p:cNvPr id="7" name="İçerik Yer Tutucus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794" y="2133599"/>
            <a:ext cx="9127339" cy="4659907"/>
          </a:xfrm>
        </p:spPr>
      </p:pic>
      <p:sp>
        <p:nvSpPr>
          <p:cNvPr id="8" name="Metin kutusu 7"/>
          <p:cNvSpPr txBox="1"/>
          <p:nvPr/>
        </p:nvSpPr>
        <p:spPr>
          <a:xfrm>
            <a:off x="1845544" y="4676503"/>
            <a:ext cx="4337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Şekil: Temel Kavramlar (</a:t>
            </a:r>
            <a:r>
              <a:rPr lang="tr-T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Açıköğretim</a:t>
            </a:r>
            <a:r>
              <a:rPr lang="tr-T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FakültesiYayınları</a:t>
            </a:r>
            <a:r>
              <a:rPr lang="tr-T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tr-T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958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VEBB</a:t>
            </a:r>
            <a:endParaRPr lang="tr-TR" dirty="0"/>
          </a:p>
        </p:txBody>
      </p:sp>
      <p:graphicFrame>
        <p:nvGraphicFramePr>
          <p:cNvPr id="4" name="İçerik Yer Tutucusu 3"/>
          <p:cNvGraphicFramePr>
            <a:graphicFrameLocks noGrp="1"/>
          </p:cNvGraphicFramePr>
          <p:nvPr>
            <p:ph idx="1"/>
            <p:extLst/>
          </p:nvPr>
        </p:nvGraphicFramePr>
        <p:xfrm>
          <a:off x="1765190" y="2133600"/>
          <a:ext cx="9739423" cy="36629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509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uman">
  <a:themeElements>
    <a:clrScheme name="Duman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Duman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uman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1910</TotalTime>
  <Words>3002</Words>
  <Application>Microsoft Office PowerPoint</Application>
  <PresentationFormat>Geniş ekran</PresentationFormat>
  <Paragraphs>457</Paragraphs>
  <Slides>65</Slides>
  <Notes>0</Notes>
  <HiddenSlides>0</HiddenSlides>
  <MMClips>2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65</vt:i4>
      </vt:variant>
    </vt:vector>
  </HeadingPairs>
  <TitlesOfParts>
    <vt:vector size="73" baseType="lpstr">
      <vt:lpstr>Arial</vt:lpstr>
      <vt:lpstr>Calibri</vt:lpstr>
      <vt:lpstr>Cambria</vt:lpstr>
      <vt:lpstr>Century Gothic</vt:lpstr>
      <vt:lpstr>Times New Roman</vt:lpstr>
      <vt:lpstr>Verdana</vt:lpstr>
      <vt:lpstr>Wingdings 3</vt:lpstr>
      <vt:lpstr>Duman</vt:lpstr>
      <vt:lpstr>Bilişim Teknolojileri ve Uygulamaları</vt:lpstr>
      <vt:lpstr>Dersin Hedefleri </vt:lpstr>
      <vt:lpstr>Temel Kavramlar</vt:lpstr>
      <vt:lpstr>Veri </vt:lpstr>
      <vt:lpstr>Enformasyon</vt:lpstr>
      <vt:lpstr>Bilgi</vt:lpstr>
      <vt:lpstr>Bilgelik</vt:lpstr>
      <vt:lpstr>Temel Kavramlar</vt:lpstr>
      <vt:lpstr>VEBB</vt:lpstr>
      <vt:lpstr>Bilgisayar </vt:lpstr>
      <vt:lpstr>Bilgisayarın Tarihçesi</vt:lpstr>
      <vt:lpstr>Bilgisayarın Tarihçesi</vt:lpstr>
      <vt:lpstr>Bilgisayarın Tarihçesi</vt:lpstr>
      <vt:lpstr>Bilgisayarın Tarihçesi</vt:lpstr>
      <vt:lpstr>Bilgisayarın Tarihçesi</vt:lpstr>
      <vt:lpstr>Bilgisayarın Tarihçesi</vt:lpstr>
      <vt:lpstr>Bilgisayarın Tarihçesi</vt:lpstr>
      <vt:lpstr>Bilgisayarların Temel Yapısı</vt:lpstr>
      <vt:lpstr>Bilgisayar</vt:lpstr>
      <vt:lpstr>PowerPoint Sunusu</vt:lpstr>
      <vt:lpstr>PowerPoint Sunusu</vt:lpstr>
      <vt:lpstr>Donanım</vt:lpstr>
      <vt:lpstr>Giriş ve Çıkış Birimleri</vt:lpstr>
      <vt:lpstr>Bilgisayarın Temel Bileşenleri</vt:lpstr>
      <vt:lpstr>Anakart</vt:lpstr>
      <vt:lpstr>Anakart</vt:lpstr>
      <vt:lpstr>İşlemci (MİB-CPU) </vt:lpstr>
      <vt:lpstr>İşlemci (MİB-CPU) </vt:lpstr>
      <vt:lpstr>İşlemci (Merkezi İşlem Birimi=Mikroişlemci =CPU= MİB)</vt:lpstr>
      <vt:lpstr>RAM  (Random Access Memory – Rastgele Erişimli Bellek-Ana bellek)</vt:lpstr>
      <vt:lpstr>RAM  (Random Access Memory – Rastgele Erişimli Bellek-Ana bellek)</vt:lpstr>
      <vt:lpstr>ROM  (Read Only Memory – Sadece Okunabilir Bellek)</vt:lpstr>
      <vt:lpstr>BIOS  (Basic Input / Output System -Temel Giriş/Çıkış Sistemi)</vt:lpstr>
      <vt:lpstr>Ekran Kartı</vt:lpstr>
      <vt:lpstr>Görüntü ile İlgili Kavramlar</vt:lpstr>
      <vt:lpstr>Renk Derinliği</vt:lpstr>
      <vt:lpstr>Depolama Birimleri </vt:lpstr>
      <vt:lpstr>Sabit diskler  </vt:lpstr>
      <vt:lpstr>Hard Disk </vt:lpstr>
      <vt:lpstr>Hard Disk</vt:lpstr>
      <vt:lpstr>PowerPoint Sunusu</vt:lpstr>
      <vt:lpstr>SSD (Solid State Disk - Katı Hal Diski)</vt:lpstr>
      <vt:lpstr>Elektronik-Manyetik Sabit Disk (Hibrit Sabit Disk)</vt:lpstr>
      <vt:lpstr>PowerPoint Sunusu</vt:lpstr>
      <vt:lpstr>PowerPoint Sunusu</vt:lpstr>
      <vt:lpstr>Modemler</vt:lpstr>
      <vt:lpstr>Ses Kartları</vt:lpstr>
      <vt:lpstr>PowerPoint Sunusu</vt:lpstr>
      <vt:lpstr> Monitörler </vt:lpstr>
      <vt:lpstr> Monitörler </vt:lpstr>
      <vt:lpstr>PowerPoint Sunusu</vt:lpstr>
      <vt:lpstr>PowerPoint Sunusu</vt:lpstr>
      <vt:lpstr>Diğer Donanımlar: Klavye</vt:lpstr>
      <vt:lpstr>Mouse</vt:lpstr>
      <vt:lpstr>Bilgisayarda Kapasite ve Ölçü Birimleri</vt:lpstr>
      <vt:lpstr>Bilgisayarda Kapasite ve Ölçü Birimleri</vt:lpstr>
      <vt:lpstr>Karakter Kodlama Standartları</vt:lpstr>
      <vt:lpstr>Karakter Kodlama Standartları</vt:lpstr>
      <vt:lpstr>Bilgisayar Türleri  </vt:lpstr>
      <vt:lpstr>Süper Bilgisayarlar</vt:lpstr>
      <vt:lpstr>Sunucu (Server) Bilgisayarlar  </vt:lpstr>
      <vt:lpstr>Kişisel Bilgisayarlar (Personal Computers)  </vt:lpstr>
      <vt:lpstr>Bilgisayar Kullanımında Ergonomi</vt:lpstr>
      <vt:lpstr>Bilgisayar Kullanımında Ergonomi</vt:lpstr>
      <vt:lpstr>TEŞEKKÜRLER…</vt:lpstr>
    </vt:vector>
  </TitlesOfParts>
  <Company>NouS/TncTR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TEMEL BİLGİ TEKNOLOJİLERİ KULLANIMI</dc:title>
  <dc:creator>betül özaydın</dc:creator>
  <cp:lastModifiedBy>Betül Özaydın Özkara</cp:lastModifiedBy>
  <cp:revision>89</cp:revision>
  <dcterms:created xsi:type="dcterms:W3CDTF">2019-09-10T11:29:39Z</dcterms:created>
  <dcterms:modified xsi:type="dcterms:W3CDTF">2020-11-03T20:42:25Z</dcterms:modified>
</cp:coreProperties>
</file>